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257" r:id="rId4"/>
    <p:sldId id="261" r:id="rId5"/>
    <p:sldId id="294" r:id="rId6"/>
    <p:sldId id="284" r:id="rId7"/>
    <p:sldId id="308" r:id="rId8"/>
    <p:sldId id="309" r:id="rId9"/>
    <p:sldId id="277" r:id="rId10"/>
    <p:sldId id="281" r:id="rId11"/>
    <p:sldId id="282" r:id="rId12"/>
    <p:sldId id="298" r:id="rId13"/>
    <p:sldId id="306" r:id="rId14"/>
    <p:sldId id="319" r:id="rId15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5993" autoAdjust="0"/>
  </p:normalViewPr>
  <p:slideViewPr>
    <p:cSldViewPr snapToGrid="0" snapToObjects="1">
      <p:cViewPr varScale="1">
        <p:scale>
          <a:sx n="35" d="100"/>
          <a:sy n="35" d="100"/>
        </p:scale>
        <p:origin x="-192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949562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20" tIns="44810" rIns="89620" bIns="4481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960" y="8685396"/>
            <a:ext cx="2971490" cy="457045"/>
          </a:xfrm>
          <a:prstGeom prst="rect">
            <a:avLst/>
          </a:prstGeom>
        </p:spPr>
        <p:txBody>
          <a:bodyPr lIns="89620" tIns="44810" rIns="89620" bIns="44810"/>
          <a:lstStyle/>
          <a:p>
            <a:fld id="{A3B768EC-885B-4391-9975-D10B636B8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halk_Line_10x7.png"/>
          <p:cNvPicPr/>
          <p:nvPr/>
        </p:nvPicPr>
        <p:blipFill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200"/>
              </a:spcBef>
              <a:buClrTx/>
              <a:buSzPct val="75000"/>
              <a:buFontTx/>
              <a:buChar char="•"/>
              <a:defRPr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spcBef>
                <a:spcPts val="3200"/>
              </a:spcBef>
              <a:buClrTx/>
              <a:buSzPct val="75000"/>
              <a:buFontTx/>
              <a:buChar char="•"/>
              <a:defRPr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spcBef>
                <a:spcPts val="3200"/>
              </a:spcBef>
              <a:buClrTx/>
              <a:buSzPct val="75000"/>
              <a:buFontTx/>
              <a:buChar char="•"/>
              <a:defRPr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spcBef>
                <a:spcPts val="3200"/>
              </a:spcBef>
              <a:buClrTx/>
              <a:buSzPct val="75000"/>
              <a:buFontTx/>
              <a:buChar char="•"/>
              <a:defRPr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spcBef>
                <a:spcPts val="3200"/>
              </a:spcBef>
              <a:buClrTx/>
              <a:buSzPct val="75000"/>
              <a:buFontTx/>
              <a:buChar char="•"/>
              <a:defRPr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8805334"/>
            <a:ext cx="352213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0480" y="8778240"/>
            <a:ext cx="5635413" cy="650240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8077" y="8832427"/>
            <a:ext cx="650240" cy="650240"/>
          </a:xfrm>
          <a:prstGeom prst="ellipse">
            <a:avLst/>
          </a:prstGeom>
        </p:spPr>
        <p:txBody>
          <a:bodyPr lIns="130046" tIns="65023" rIns="130046" bIns="65023"/>
          <a:lstStyle/>
          <a:p>
            <a:fld id="{74BFC861-F4EB-4D6D-BBD0-44DB0972C3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8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4B247F2-E1E0-4F8C-A5B2-983BDBE0243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2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66522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985780" y="9145869"/>
            <a:ext cx="2857206" cy="555699"/>
            <a:chOff x="9985780" y="9145869"/>
            <a:chExt cx="2857206" cy="555699"/>
          </a:xfrm>
        </p:grpSpPr>
        <p:pic>
          <p:nvPicPr>
            <p:cNvPr id="7" name="PolyU_Logo_CMKY.png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5780" y="9213850"/>
              <a:ext cx="2124753" cy="4766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LogoGreen_250x250-01.png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7287" y="9145869"/>
              <a:ext cx="555699" cy="555699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transition spd="med"/>
  <p:hf hdr="0" ftr="0" dt="0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l.polyu.edu.hk/ICSL2016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541866" y="6753955"/>
            <a:ext cx="9144001" cy="225412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b="1" dirty="0" smtClean="0">
                <a:solidFill>
                  <a:srgbClr val="C00000"/>
                </a:solidFill>
                <a:latin typeface="Palatino"/>
              </a:rPr>
              <a:t>Con </a:t>
            </a:r>
            <a:r>
              <a:rPr lang="en-US" sz="4400" b="1" dirty="0" err="1" smtClean="0">
                <a:solidFill>
                  <a:srgbClr val="C00000"/>
                </a:solidFill>
                <a:latin typeface="Palatino"/>
              </a:rPr>
              <a:t>creditos</a:t>
            </a:r>
            <a:r>
              <a:rPr lang="en-US" sz="4400" b="1" dirty="0" smtClean="0">
                <a:solidFill>
                  <a:srgbClr val="C00000"/>
                </a:solidFill>
                <a:latin typeface="Palatino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Palatino"/>
              </a:rPr>
              <a:t>reconocidos</a:t>
            </a:r>
            <a:r>
              <a:rPr lang="en-US" sz="4400" b="1" dirty="0" smtClean="0">
                <a:solidFill>
                  <a:srgbClr val="C00000"/>
                </a:solidFill>
                <a:latin typeface="Palatino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latin typeface="Palatino"/>
              </a:rPr>
              <a:t>Aprendiazaje-Servicio</a:t>
            </a:r>
            <a:r>
              <a:rPr lang="en-US" sz="4400" b="1" dirty="0" smtClean="0">
                <a:solidFill>
                  <a:srgbClr val="C00000"/>
                </a:solidFill>
                <a:latin typeface="Palatino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Palatino"/>
              </a:rPr>
              <a:t>obligatorio</a:t>
            </a:r>
            <a:r>
              <a:rPr lang="en-US" sz="4400" b="1" dirty="0" smtClean="0">
                <a:solidFill>
                  <a:srgbClr val="C00000"/>
                </a:solidFill>
                <a:latin typeface="Palatino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Palatino"/>
              </a:rPr>
              <a:t>en</a:t>
            </a:r>
            <a:r>
              <a:rPr lang="en-US" sz="4400" b="1" dirty="0" smtClean="0">
                <a:solidFill>
                  <a:srgbClr val="C00000"/>
                </a:solidFill>
                <a:latin typeface="Palatino"/>
              </a:rPr>
              <a:t> </a:t>
            </a:r>
            <a:r>
              <a:rPr lang="es-AR" sz="4400" b="1" dirty="0" smtClean="0">
                <a:solidFill>
                  <a:srgbClr val="C00000"/>
                </a:solidFill>
                <a:latin typeface="Palatino"/>
              </a:rPr>
              <a:t>la </a:t>
            </a:r>
            <a:r>
              <a:rPr lang="es-AR" sz="4400" b="1" dirty="0">
                <a:solidFill>
                  <a:srgbClr val="C00000"/>
                </a:solidFill>
                <a:latin typeface="Palatino"/>
              </a:rPr>
              <a:t>Universidad Politécnica </a:t>
            </a:r>
            <a:r>
              <a:rPr lang="es-AR" sz="4400" b="1" dirty="0" smtClean="0">
                <a:solidFill>
                  <a:srgbClr val="C00000"/>
                </a:solidFill>
                <a:latin typeface="Palatino"/>
              </a:rPr>
              <a:t>de Hong Kong</a:t>
            </a:r>
            <a:endParaRPr sz="4400" b="1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682808" y="6680200"/>
            <a:ext cx="5077102" cy="2516633"/>
          </a:xfrm>
          <a:prstGeom prst="rect">
            <a:avLst/>
          </a:prstGeom>
        </p:spPr>
        <p:txBody>
          <a:bodyPr/>
          <a:lstStyle/>
          <a:p>
            <a:pPr lvl="0" algn="r" defTabSz="473201">
              <a:defRPr sz="1800">
                <a:solidFill>
                  <a:srgbClr val="000000"/>
                </a:solidFill>
              </a:defRPr>
            </a:pPr>
            <a:r>
              <a:rPr lang="en-US" sz="2916" dirty="0" smtClean="0">
                <a:solidFill>
                  <a:srgbClr val="87312B"/>
                </a:solidFill>
              </a:rPr>
              <a:t>CLAYSS</a:t>
            </a:r>
            <a:r>
              <a:rPr sz="2916" dirty="0" smtClean="0">
                <a:solidFill>
                  <a:srgbClr val="87312B"/>
                </a:solidFill>
              </a:rPr>
              <a:t> 201</a:t>
            </a:r>
            <a:r>
              <a:rPr lang="en-US" sz="2916" dirty="0" smtClean="0">
                <a:solidFill>
                  <a:srgbClr val="87312B"/>
                </a:solidFill>
              </a:rPr>
              <a:t>6</a:t>
            </a:r>
            <a:endParaRPr sz="2916" dirty="0">
              <a:solidFill>
                <a:srgbClr val="87312B"/>
              </a:solidFill>
            </a:endParaRPr>
          </a:p>
          <a:p>
            <a:pPr lvl="0" algn="r" defTabSz="473201">
              <a:defRPr sz="1800">
                <a:solidFill>
                  <a:srgbClr val="000000"/>
                </a:solidFill>
              </a:defRPr>
            </a:pPr>
            <a:endParaRPr sz="1620" dirty="0">
              <a:solidFill>
                <a:srgbClr val="414141"/>
              </a:solidFill>
            </a:endParaRPr>
          </a:p>
          <a:p>
            <a:pPr lvl="0" algn="r" defTabSz="473201">
              <a:defRPr sz="1800">
                <a:solidFill>
                  <a:srgbClr val="000000"/>
                </a:solidFill>
              </a:defRPr>
            </a:pPr>
            <a:r>
              <a:rPr lang="en-US" sz="1944" dirty="0" smtClean="0">
                <a:solidFill>
                  <a:srgbClr val="414141"/>
                </a:solidFill>
              </a:rPr>
              <a:t>Dr. </a:t>
            </a:r>
            <a:r>
              <a:rPr sz="1944" dirty="0" smtClean="0">
                <a:solidFill>
                  <a:srgbClr val="414141"/>
                </a:solidFill>
              </a:rPr>
              <a:t>Stephen </a:t>
            </a:r>
            <a:r>
              <a:rPr sz="1944" dirty="0">
                <a:solidFill>
                  <a:srgbClr val="414141"/>
                </a:solidFill>
              </a:rPr>
              <a:t>Chan </a:t>
            </a:r>
          </a:p>
          <a:p>
            <a:pPr lvl="0" algn="r" defTabSz="473201">
              <a:defRPr sz="1800">
                <a:solidFill>
                  <a:srgbClr val="000000"/>
                </a:solidFill>
              </a:defRPr>
            </a:pPr>
            <a:r>
              <a:rPr lang="es-AR" sz="1944" dirty="0" smtClean="0">
                <a:solidFill>
                  <a:srgbClr val="414141"/>
                </a:solidFill>
              </a:rPr>
              <a:t>Director</a:t>
            </a:r>
            <a:endParaRPr lang="en-US" sz="1944" dirty="0"/>
          </a:p>
          <a:p>
            <a:pPr lvl="0" algn="r" defTabSz="473201">
              <a:defRPr sz="1800">
                <a:solidFill>
                  <a:srgbClr val="000000"/>
                </a:solidFill>
              </a:defRPr>
            </a:pPr>
            <a:r>
              <a:rPr lang="es-AR" sz="1944" dirty="0" smtClean="0">
                <a:solidFill>
                  <a:srgbClr val="414141"/>
                </a:solidFill>
              </a:rPr>
              <a:t>Oficina de Aprendizaje-Servicio</a:t>
            </a:r>
            <a:endParaRPr sz="1944" dirty="0">
              <a:solidFill>
                <a:srgbClr val="414141"/>
              </a:solidFill>
            </a:endParaRPr>
          </a:p>
          <a:p>
            <a:pPr lvl="0" algn="r" defTabSz="473201">
              <a:defRPr sz="1800">
                <a:solidFill>
                  <a:srgbClr val="000000"/>
                </a:solidFill>
              </a:defRPr>
            </a:pPr>
            <a:r>
              <a:rPr lang="en-US" sz="2430" dirty="0" err="1" smtClean="0">
                <a:solidFill>
                  <a:srgbClr val="87312B"/>
                </a:solidFill>
              </a:rPr>
              <a:t>HKPolyU</a:t>
            </a:r>
            <a:endParaRPr sz="2430" dirty="0">
              <a:solidFill>
                <a:srgbClr val="87312B"/>
              </a:solidFill>
            </a:endParaRPr>
          </a:p>
          <a:p>
            <a:pPr lvl="0" algn="r" defTabSz="473201">
              <a:defRPr sz="1800">
                <a:solidFill>
                  <a:srgbClr val="000000"/>
                </a:solidFill>
              </a:defRPr>
            </a:pPr>
            <a:r>
              <a:rPr lang="en-US" sz="1944" dirty="0" smtClean="0">
                <a:solidFill>
                  <a:srgbClr val="414141"/>
                </a:solidFill>
              </a:rPr>
              <a:t>25 de </a:t>
            </a:r>
            <a:r>
              <a:rPr lang="en-US" sz="1944" dirty="0" err="1" smtClean="0">
                <a:solidFill>
                  <a:srgbClr val="414141"/>
                </a:solidFill>
              </a:rPr>
              <a:t>agosto</a:t>
            </a:r>
            <a:r>
              <a:rPr lang="en-US" sz="1944" dirty="0" smtClean="0">
                <a:solidFill>
                  <a:srgbClr val="414141"/>
                </a:solidFill>
              </a:rPr>
              <a:t>, </a:t>
            </a:r>
            <a:r>
              <a:rPr lang="en-US" sz="1944" dirty="0" smtClean="0">
                <a:solidFill>
                  <a:srgbClr val="414141"/>
                </a:solidFill>
              </a:rPr>
              <a:t>2016</a:t>
            </a:r>
            <a:endParaRPr sz="1944" dirty="0">
              <a:solidFill>
                <a:srgbClr val="41414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85780" y="9145869"/>
            <a:ext cx="2857206" cy="555699"/>
            <a:chOff x="9985780" y="9145869"/>
            <a:chExt cx="2857206" cy="555699"/>
          </a:xfrm>
        </p:grpSpPr>
        <p:pic>
          <p:nvPicPr>
            <p:cNvPr id="49" name="PolyU_Logo_CMKY.pn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5780" y="9213850"/>
              <a:ext cx="2124753" cy="4766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0" name="LogoGreen_250x250-01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7287" y="9145869"/>
              <a:ext cx="555699" cy="55569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" name="Picture 2" descr="Rwanda-solar-tea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128" y="296563"/>
            <a:ext cx="10631608" cy="6205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49833">
              <a:spcBef>
                <a:spcPts val="1200"/>
              </a:spcBef>
              <a:defRPr sz="53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C00000"/>
                </a:solidFill>
              </a:rPr>
              <a:t>Hospitality Management — </a:t>
            </a: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sz="4800" b="1" dirty="0" smtClean="0">
                <a:solidFill>
                  <a:srgbClr val="C00000"/>
                </a:solidFill>
              </a:rPr>
              <a:t>Hotel </a:t>
            </a:r>
            <a:r>
              <a:rPr sz="4800" b="1" dirty="0">
                <a:solidFill>
                  <a:srgbClr val="C00000"/>
                </a:solidFill>
              </a:rPr>
              <a:t>and Tourism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xfrm>
            <a:off x="508000" y="2408659"/>
            <a:ext cx="7975600" cy="3225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Conducted </a:t>
            </a:r>
            <a:r>
              <a:rPr sz="3000" dirty="0" smtClean="0">
                <a:solidFill>
                  <a:srgbClr val="414141"/>
                </a:solidFill>
              </a:rPr>
              <a:t>case </a:t>
            </a:r>
            <a:r>
              <a:rPr sz="3000" dirty="0">
                <a:solidFill>
                  <a:srgbClr val="414141"/>
                </a:solidFill>
              </a:rPr>
              <a:t>study and consultation </a:t>
            </a:r>
            <a:r>
              <a:rPr sz="3000" dirty="0" smtClean="0">
                <a:solidFill>
                  <a:srgbClr val="414141"/>
                </a:solidFill>
              </a:rPr>
              <a:t>for </a:t>
            </a:r>
            <a:r>
              <a:rPr sz="3000" dirty="0">
                <a:solidFill>
                  <a:srgbClr val="414141"/>
                </a:solidFill>
              </a:rPr>
              <a:t>guest </a:t>
            </a:r>
            <a:r>
              <a:rPr sz="3000" dirty="0" smtClean="0">
                <a:solidFill>
                  <a:srgbClr val="414141"/>
                </a:solidFill>
              </a:rPr>
              <a:t>house</a:t>
            </a:r>
            <a:r>
              <a:rPr lang="en-US" sz="3000" dirty="0" smtClean="0">
                <a:solidFill>
                  <a:srgbClr val="414141"/>
                </a:solidFill>
              </a:rPr>
              <a:t>s</a:t>
            </a:r>
            <a:r>
              <a:rPr sz="3000" dirty="0" smtClean="0">
                <a:solidFill>
                  <a:srgbClr val="414141"/>
                </a:solidFill>
              </a:rPr>
              <a:t> </a:t>
            </a:r>
            <a:r>
              <a:rPr sz="3000" dirty="0">
                <a:solidFill>
                  <a:srgbClr val="414141"/>
                </a:solidFill>
              </a:rPr>
              <a:t>run by </a:t>
            </a:r>
            <a:r>
              <a:rPr sz="3000" dirty="0" smtClean="0">
                <a:solidFill>
                  <a:srgbClr val="414141"/>
                </a:solidFill>
              </a:rPr>
              <a:t>social enterprise</a:t>
            </a:r>
            <a:r>
              <a:rPr lang="en-US" sz="3000" dirty="0" smtClean="0">
                <a:solidFill>
                  <a:srgbClr val="414141"/>
                </a:solidFill>
              </a:rPr>
              <a:t>: b</a:t>
            </a:r>
            <a:r>
              <a:rPr sz="3000" dirty="0" smtClean="0">
                <a:solidFill>
                  <a:srgbClr val="414141"/>
                </a:solidFill>
              </a:rPr>
              <a:t>udgeting</a:t>
            </a:r>
            <a:r>
              <a:rPr sz="3000" dirty="0">
                <a:solidFill>
                  <a:srgbClr val="414141"/>
                </a:solidFill>
              </a:rPr>
              <a:t>, workflow, marketing, catering, </a:t>
            </a:r>
            <a:r>
              <a:rPr sz="3000" dirty="0" smtClean="0">
                <a:solidFill>
                  <a:srgbClr val="414141"/>
                </a:solidFill>
              </a:rPr>
              <a:t>housekeeping</a:t>
            </a:r>
            <a:r>
              <a:rPr lang="en-US" dirty="0" smtClean="0"/>
              <a:t>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414141"/>
                </a:solidFill>
              </a:rPr>
              <a:t>Training for hospitality schools.</a:t>
            </a: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414141"/>
                </a:solidFill>
              </a:rPr>
              <a:t>Development of local tourism programs, such as homestay in villages.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414141"/>
                </a:solidFill>
              </a:rPr>
              <a:t>Mainland China, Cambodia, Vietnam.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000" dirty="0" smtClean="0">
              <a:solidFill>
                <a:srgbClr val="414141"/>
              </a:solidFill>
            </a:endParaRPr>
          </a:p>
        </p:txBody>
      </p:sp>
      <p:pic>
        <p:nvPicPr>
          <p:cNvPr id="315" name="10303870_10152206845628333_615463787814915796_n-filtere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575" y="2408659"/>
            <a:ext cx="4034512" cy="2991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10394486_10152206841128333_4228019660705372679_n-filtered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357" y="5634179"/>
            <a:ext cx="4085217" cy="313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10410265_10152524641824549_8276596230746405488_n-filtered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164" y="5655519"/>
            <a:ext cx="3918923" cy="3136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SC03786-small-filtered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1" y="5634178"/>
            <a:ext cx="4357556" cy="313428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sldNum" sz="quarter" idx="4294967295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10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C00000"/>
                </a:solidFill>
              </a:rPr>
              <a:t>Vision Screening — Optometry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idx="1"/>
          </p:nvPr>
        </p:nvSpPr>
        <p:spPr>
          <a:xfrm>
            <a:off x="508000" y="2366841"/>
            <a:ext cx="6570133" cy="4429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Preliminary </a:t>
            </a:r>
            <a:r>
              <a:rPr lang="en-US" sz="2600" dirty="0"/>
              <a:t>visual screening</a:t>
            </a:r>
          </a:p>
          <a:p>
            <a:r>
              <a:rPr lang="en-US" sz="2600" dirty="0"/>
              <a:t>Eye care </a:t>
            </a:r>
            <a:r>
              <a:rPr lang="en-US" sz="2600" dirty="0" smtClean="0"/>
              <a:t>education</a:t>
            </a:r>
            <a:endParaRPr lang="en-US" sz="2600" dirty="0"/>
          </a:p>
          <a:p>
            <a:r>
              <a:rPr lang="en-US" sz="2600" dirty="0" smtClean="0"/>
              <a:t>Seek </a:t>
            </a:r>
            <a:r>
              <a:rPr lang="en-US" sz="2600" dirty="0"/>
              <a:t>sponsorship for spectacles dispensing for people in need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Locations: Hong Kong, Guangxi, Qinghai, Xinjiang, Sichuan, Cambodia, Vietnam</a:t>
            </a:r>
          </a:p>
          <a:p>
            <a:endParaRPr lang="en-US" dirty="0"/>
          </a:p>
        </p:txBody>
      </p:sp>
      <p:pic>
        <p:nvPicPr>
          <p:cNvPr id="323" name="DSCN6794-filtere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976" y="6673487"/>
            <a:ext cx="3160625" cy="2370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DSCN6805-filtered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34" y="6372153"/>
            <a:ext cx="4521200" cy="316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1110666-filtered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8" y="6536267"/>
            <a:ext cx="4192272" cy="2809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asted-image-small-filtered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01" y="2764902"/>
            <a:ext cx="5588000" cy="322949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>
            <a:spLocks noGrp="1"/>
          </p:cNvSpPr>
          <p:nvPr>
            <p:ph type="sldNum" sz="quarter" idx="4294967295"/>
          </p:nvPr>
        </p:nvSpPr>
        <p:spPr>
          <a:xfrm>
            <a:off x="6324599" y="934529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11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Healthy Lifestyle Challenges 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for Developing Communities - Nursing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5484146"/>
            <a:ext cx="7746572" cy="312851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Improving the eating habits of </a:t>
            </a:r>
            <a:r>
              <a:rPr lang="en-US" sz="2800" dirty="0" err="1" smtClean="0"/>
              <a:t>underpriviged</a:t>
            </a:r>
            <a:r>
              <a:rPr lang="en-US" sz="2800" dirty="0" smtClean="0"/>
              <a:t> communities</a:t>
            </a:r>
          </a:p>
          <a:p>
            <a:r>
              <a:rPr lang="en-US" sz="2800" dirty="0" smtClean="0"/>
              <a:t>Served: families living in slums in Phnom Penh, Cambodia and villagers in rural Vietnam</a:t>
            </a:r>
          </a:p>
          <a:p>
            <a:r>
              <a:rPr lang="en-US" sz="2800" dirty="0" smtClean="0"/>
              <a:t>Interview, study markets, make proposal and introduce to families</a:t>
            </a:r>
            <a:endParaRPr lang="en-US" sz="2800" dirty="0"/>
          </a:p>
        </p:txBody>
      </p:sp>
      <p:pic>
        <p:nvPicPr>
          <p:cNvPr id="5" name="IMG_0236.jpe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514" y="2298357"/>
            <a:ext cx="3696739" cy="406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0318.jpe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6585" y="2298356"/>
            <a:ext cx="4765828" cy="2990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0237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03" y="2298357"/>
            <a:ext cx="3615249" cy="2990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G_0251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902" y="6507885"/>
            <a:ext cx="4503351" cy="24976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5113" y="9040143"/>
            <a:ext cx="3034453" cy="519289"/>
          </a:xfrm>
        </p:spPr>
        <p:txBody>
          <a:bodyPr/>
          <a:lstStyle/>
          <a:p>
            <a:fld id="{F4B247F2-E1E0-4F8C-A5B2-983BDBE02433}" type="slidenum">
              <a:rPr lang="en-US" sz="1800" smtClean="0"/>
              <a:pPr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0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Global Service-Learning Scheme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2016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University Social Responsibility Network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628900"/>
            <a:ext cx="11988800" cy="52281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Construction of solar-electrical powered community learning center in Cambodia using 2 used cargo containers (~80 students in total)</a:t>
            </a:r>
          </a:p>
          <a:p>
            <a:r>
              <a:rPr lang="en-US" dirty="0" err="1" smtClean="0"/>
              <a:t>PolyU</a:t>
            </a:r>
            <a:r>
              <a:rPr lang="en-US" dirty="0" smtClean="0"/>
              <a:t> (HK) – 40 students</a:t>
            </a:r>
          </a:p>
          <a:p>
            <a:r>
              <a:rPr lang="en-US" dirty="0" smtClean="0"/>
              <a:t>Royal University of Phnom Penh (Cambodia) – 10 students</a:t>
            </a:r>
          </a:p>
          <a:p>
            <a:r>
              <a:rPr lang="en-US" dirty="0" smtClean="0"/>
              <a:t>HRDI (community college, Cambodia) – 20 students</a:t>
            </a:r>
          </a:p>
          <a:p>
            <a:r>
              <a:rPr lang="en-US" dirty="0" smtClean="0"/>
              <a:t>Washington U (USA)  in St Louis – 4 students</a:t>
            </a:r>
          </a:p>
          <a:p>
            <a:r>
              <a:rPr lang="en-US" dirty="0" smtClean="0"/>
              <a:t>U of Haifa (Israel) – 2 students</a:t>
            </a:r>
          </a:p>
          <a:p>
            <a:r>
              <a:rPr lang="en-US" dirty="0" smtClean="0"/>
              <a:t>Sichuan U (China) – </a:t>
            </a:r>
            <a:r>
              <a:rPr lang="en-US" dirty="0"/>
              <a:t>2</a:t>
            </a:r>
            <a:r>
              <a:rPr lang="en-US" dirty="0" smtClean="0"/>
              <a:t> students</a:t>
            </a:r>
          </a:p>
          <a:p>
            <a:r>
              <a:rPr lang="en-US" dirty="0" smtClean="0"/>
              <a:t>Brown U (USA) – 3 student journalists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3393" y="9229308"/>
            <a:ext cx="3034453" cy="519289"/>
          </a:xfrm>
        </p:spPr>
        <p:txBody>
          <a:bodyPr/>
          <a:lstStyle/>
          <a:p>
            <a:fld id="{F4B247F2-E1E0-4F8C-A5B2-983BDBE02433}" type="slidenum">
              <a:rPr lang="en-US" sz="1800" smtClean="0"/>
              <a:pPr/>
              <a:t>13</a:t>
            </a:fld>
            <a:endParaRPr lang="en-US" sz="1800" dirty="0"/>
          </a:p>
        </p:txBody>
      </p:sp>
      <p:pic>
        <p:nvPicPr>
          <p:cNvPr id="5" name="Picture 4" descr="CLC Silk Island -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6038188"/>
            <a:ext cx="5554132" cy="37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3176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International Conference on Service-Learning</a:t>
            </a:r>
            <a:r>
              <a:rPr lang="en-US" dirty="0"/>
              <a:t> </a:t>
            </a:r>
            <a:r>
              <a:rPr lang="en-US" dirty="0" smtClean="0"/>
              <a:t>(ICSL 2016)</a:t>
            </a:r>
            <a:br>
              <a:rPr lang="en-US" dirty="0" smtClean="0"/>
            </a:br>
            <a:r>
              <a:rPr lang="en-US" sz="4400" dirty="0" smtClean="0"/>
              <a:t>1-2 December, 2016, </a:t>
            </a:r>
            <a:br>
              <a:rPr lang="en-US" sz="4400" dirty="0" smtClean="0"/>
            </a:br>
            <a:r>
              <a:rPr lang="en-US" sz="4400" dirty="0" smtClean="0"/>
              <a:t>Hong Kong Polytechnic University, Hong Kong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663406"/>
            <a:ext cx="11988800" cy="4061493"/>
          </a:xfrm>
        </p:spPr>
        <p:txBody>
          <a:bodyPr/>
          <a:lstStyle/>
          <a:p>
            <a:r>
              <a:rPr lang="en-US" altLang="zh-TW" b="1" dirty="0" smtClean="0"/>
              <a:t>Early bird registration</a:t>
            </a:r>
            <a:r>
              <a:rPr lang="en-US" b="1" dirty="0" smtClean="0"/>
              <a:t>:  </a:t>
            </a:r>
            <a:r>
              <a:rPr lang="en-US" dirty="0" smtClean="0"/>
              <a:t>31 August, 2016</a:t>
            </a:r>
          </a:p>
          <a:p>
            <a:r>
              <a:rPr lang="en-US" dirty="0" smtClean="0"/>
              <a:t>Regular registration: 15 October, 2016</a:t>
            </a:r>
          </a:p>
          <a:p>
            <a:r>
              <a:rPr lang="en-US" b="1" dirty="0" smtClean="0"/>
              <a:t>Conference website:  </a:t>
            </a:r>
            <a:r>
              <a:rPr lang="en-US" dirty="0">
                <a:hlinkClick r:id="rId2"/>
              </a:rPr>
              <a:t>http://www.osl.polyu.edu.hk/ICSL2016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10331" y="9040142"/>
            <a:ext cx="3034453" cy="519289"/>
          </a:xfrm>
        </p:spPr>
        <p:txBody>
          <a:bodyPr/>
          <a:lstStyle/>
          <a:p>
            <a:fld id="{F4B247F2-E1E0-4F8C-A5B2-983BDBE024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0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AR" sz="5400" b="1" dirty="0" smtClean="0">
                <a:solidFill>
                  <a:srgbClr val="C00000"/>
                </a:solidFill>
                <a:latin typeface="Palatino"/>
              </a:rPr>
              <a:t>La </a:t>
            </a:r>
            <a:r>
              <a:rPr lang="es-AR" sz="5400" b="1" dirty="0">
                <a:solidFill>
                  <a:srgbClr val="C00000"/>
                </a:solidFill>
                <a:latin typeface="Palatino"/>
              </a:rPr>
              <a:t>Universidad </a:t>
            </a:r>
            <a:r>
              <a:rPr lang="es-AR" sz="5400" b="1" dirty="0" smtClean="0">
                <a:solidFill>
                  <a:srgbClr val="C00000"/>
                </a:solidFill>
                <a:latin typeface="Palatino"/>
              </a:rPr>
              <a:t>Politécnica </a:t>
            </a:r>
            <a:r>
              <a:rPr lang="es-AR" sz="5400" b="1" dirty="0">
                <a:solidFill>
                  <a:srgbClr val="C00000"/>
                </a:solidFill>
                <a:latin typeface="Palatino"/>
              </a:rPr>
              <a:t>de Hong Kong</a:t>
            </a:r>
            <a:endParaRPr sz="5400" b="1" dirty="0">
              <a:solidFill>
                <a:srgbClr val="C00000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34442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err="1" smtClean="0">
                <a:solidFill>
                  <a:srgbClr val="414141"/>
                </a:solidFill>
              </a:rPr>
              <a:t>Historia</a:t>
            </a:r>
            <a:r>
              <a:rPr lang="en-US" sz="3600" dirty="0" smtClean="0">
                <a:solidFill>
                  <a:srgbClr val="414141"/>
                </a:solidFill>
              </a:rPr>
              <a:t> </a:t>
            </a:r>
            <a:r>
              <a:rPr lang="en-US" sz="3600" dirty="0" err="1" smtClean="0">
                <a:solidFill>
                  <a:srgbClr val="414141"/>
                </a:solidFill>
              </a:rPr>
              <a:t>remontada</a:t>
            </a:r>
            <a:r>
              <a:rPr lang="en-US" sz="3600" dirty="0" smtClean="0">
                <a:solidFill>
                  <a:srgbClr val="414141"/>
                </a:solidFill>
              </a:rPr>
              <a:t> a1937</a:t>
            </a:r>
            <a:endParaRPr lang="en-US" sz="3600" dirty="0" smtClean="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AR" sz="3600" dirty="0" smtClean="0">
                <a:solidFill>
                  <a:srgbClr val="414141"/>
                </a:solidFill>
              </a:rPr>
              <a:t>Gran alumnado </a:t>
            </a:r>
            <a:r>
              <a:rPr sz="3600" dirty="0" smtClean="0">
                <a:solidFill>
                  <a:srgbClr val="414141"/>
                </a:solidFill>
              </a:rPr>
              <a:t>(</a:t>
            </a:r>
            <a:r>
              <a:rPr lang="es-AR" sz="3600" dirty="0" smtClean="0">
                <a:solidFill>
                  <a:srgbClr val="414141"/>
                </a:solidFill>
              </a:rPr>
              <a:t>acogida anual de estudiantes</a:t>
            </a:r>
            <a:r>
              <a:rPr sz="3600" dirty="0" smtClean="0">
                <a:solidFill>
                  <a:srgbClr val="414141"/>
                </a:solidFill>
              </a:rPr>
              <a:t>: </a:t>
            </a:r>
            <a:r>
              <a:rPr sz="3600" dirty="0" smtClean="0">
                <a:solidFill>
                  <a:srgbClr val="414141"/>
                </a:solidFill>
              </a:rPr>
              <a:t>2</a:t>
            </a:r>
            <a:r>
              <a:rPr lang="en-US" sz="3600" dirty="0" smtClean="0">
                <a:solidFill>
                  <a:srgbClr val="414141"/>
                </a:solidFill>
              </a:rPr>
              <a:t>,</a:t>
            </a:r>
            <a:r>
              <a:rPr sz="3600" dirty="0" smtClean="0">
                <a:solidFill>
                  <a:srgbClr val="414141"/>
                </a:solidFill>
              </a:rPr>
              <a:t>800 </a:t>
            </a:r>
            <a:r>
              <a:rPr lang="es-AR" sz="3600" dirty="0" smtClean="0">
                <a:solidFill>
                  <a:srgbClr val="414141"/>
                </a:solidFill>
              </a:rPr>
              <a:t>estudiantes de primer año</a:t>
            </a:r>
            <a:r>
              <a:rPr sz="3600" dirty="0" smtClean="0">
                <a:solidFill>
                  <a:srgbClr val="414141"/>
                </a:solidFill>
              </a:rPr>
              <a:t> </a:t>
            </a:r>
            <a:r>
              <a:rPr sz="3600" dirty="0">
                <a:solidFill>
                  <a:srgbClr val="414141"/>
                </a:solidFill>
              </a:rPr>
              <a:t>+ </a:t>
            </a:r>
            <a:r>
              <a:rPr lang="es-AR" sz="3600" dirty="0" smtClean="0">
                <a:solidFill>
                  <a:srgbClr val="414141"/>
                </a:solidFill>
              </a:rPr>
              <a:t>otros</a:t>
            </a:r>
            <a:r>
              <a:rPr sz="3600" dirty="0" smtClean="0">
                <a:solidFill>
                  <a:srgbClr val="414141"/>
                </a:solidFill>
              </a:rPr>
              <a:t> </a:t>
            </a:r>
            <a:r>
              <a:rPr sz="3600" dirty="0" smtClean="0">
                <a:solidFill>
                  <a:srgbClr val="414141"/>
                </a:solidFill>
              </a:rPr>
              <a:t>1</a:t>
            </a:r>
            <a:r>
              <a:rPr lang="en-US" sz="3600" dirty="0" smtClean="0">
                <a:solidFill>
                  <a:srgbClr val="414141"/>
                </a:solidFill>
              </a:rPr>
              <a:t>,</a:t>
            </a:r>
            <a:r>
              <a:rPr sz="3600" dirty="0" smtClean="0">
                <a:solidFill>
                  <a:srgbClr val="414141"/>
                </a:solidFill>
              </a:rPr>
              <a:t>300 </a:t>
            </a:r>
            <a:r>
              <a:rPr lang="es-AR" sz="3600" dirty="0" smtClean="0">
                <a:solidFill>
                  <a:srgbClr val="414141"/>
                </a:solidFill>
              </a:rPr>
              <a:t>estudiantes avanzados</a:t>
            </a:r>
            <a:r>
              <a:rPr lang="en-US" sz="3600" dirty="0" smtClean="0">
                <a:solidFill>
                  <a:srgbClr val="414141"/>
                </a:solidFill>
              </a:rPr>
              <a:t> </a:t>
            </a:r>
            <a:r>
              <a:rPr lang="en-US" sz="3600" dirty="0" smtClean="0">
                <a:solidFill>
                  <a:srgbClr val="414141"/>
                </a:solidFill>
              </a:rPr>
              <a:t>= ~4,500</a:t>
            </a:r>
            <a:r>
              <a:rPr sz="3600" dirty="0" smtClean="0">
                <a:solidFill>
                  <a:srgbClr val="414141"/>
                </a:solidFill>
              </a:rPr>
              <a:t>)</a:t>
            </a: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err="1" smtClean="0">
                <a:solidFill>
                  <a:srgbClr val="414141"/>
                </a:solidFill>
              </a:rPr>
              <a:t>Muchos</a:t>
            </a:r>
            <a:r>
              <a:rPr lang="en-US" sz="3600" dirty="0" smtClean="0">
                <a:solidFill>
                  <a:srgbClr val="414141"/>
                </a:solidFill>
              </a:rPr>
              <a:t> son </a:t>
            </a:r>
            <a:r>
              <a:rPr lang="en-US" sz="3600" dirty="0" err="1" smtClean="0">
                <a:solidFill>
                  <a:srgbClr val="414141"/>
                </a:solidFill>
              </a:rPr>
              <a:t>primera</a:t>
            </a:r>
            <a:r>
              <a:rPr lang="en-US" sz="3600" dirty="0" smtClean="0">
                <a:solidFill>
                  <a:srgbClr val="414141"/>
                </a:solidFill>
              </a:rPr>
              <a:t> </a:t>
            </a:r>
            <a:r>
              <a:rPr lang="en-US" sz="3600" dirty="0" err="1" smtClean="0">
                <a:solidFill>
                  <a:srgbClr val="414141"/>
                </a:solidFill>
              </a:rPr>
              <a:t>generación</a:t>
            </a:r>
            <a:r>
              <a:rPr lang="en-US" sz="3600" dirty="0" smtClean="0">
                <a:solidFill>
                  <a:srgbClr val="414141"/>
                </a:solidFill>
              </a:rPr>
              <a:t> </a:t>
            </a:r>
            <a:r>
              <a:rPr lang="en-US" sz="3600" dirty="0" err="1" smtClean="0">
                <a:solidFill>
                  <a:srgbClr val="414141"/>
                </a:solidFill>
              </a:rPr>
              <a:t>estudiantes</a:t>
            </a:r>
            <a:r>
              <a:rPr lang="en-US" sz="3600" dirty="0" smtClean="0">
                <a:solidFill>
                  <a:srgbClr val="414141"/>
                </a:solidFill>
              </a:rPr>
              <a:t> </a:t>
            </a:r>
            <a:r>
              <a:rPr lang="en-US" sz="3600" smtClean="0">
                <a:solidFill>
                  <a:srgbClr val="414141"/>
                </a:solidFill>
              </a:rPr>
              <a:t>universitarios</a:t>
            </a:r>
            <a:endParaRPr sz="3600" dirty="0">
              <a:solidFill>
                <a:srgbClr val="414141"/>
              </a:solidFill>
            </a:endParaRPr>
          </a:p>
        </p:txBody>
      </p:sp>
      <p:pic>
        <p:nvPicPr>
          <p:cNvPr id="71" name="pasted-imag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547" y="6252302"/>
            <a:ext cx="5425426" cy="2492650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72" name="Shape 72"/>
          <p:cNvSpPr/>
          <p:nvPr/>
        </p:nvSpPr>
        <p:spPr>
          <a:xfrm>
            <a:off x="606391" y="8924197"/>
            <a:ext cx="85308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1970s</a:t>
            </a:r>
          </a:p>
        </p:txBody>
      </p:sp>
      <p:pic>
        <p:nvPicPr>
          <p:cNvPr id="73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7224" y="6252302"/>
            <a:ext cx="5425282" cy="2584408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74" name="Shape 74"/>
          <p:cNvSpPr/>
          <p:nvPr/>
        </p:nvSpPr>
        <p:spPr>
          <a:xfrm>
            <a:off x="11587394" y="8942235"/>
            <a:ext cx="7181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414141"/>
                </a:solidFill>
              </a:rPr>
              <a:t>201</a:t>
            </a:r>
            <a:r>
              <a:rPr lang="en-US" sz="2400" dirty="0" smtClean="0">
                <a:solidFill>
                  <a:srgbClr val="414141"/>
                </a:solidFill>
              </a:rPr>
              <a:t>6</a:t>
            </a:r>
            <a:endParaRPr sz="2400" dirty="0">
              <a:solidFill>
                <a:srgbClr val="414141"/>
              </a:solidFill>
            </a:endParaRP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2</a:t>
            </a:fld>
            <a:endParaRPr>
              <a:solidFill>
                <a:srgbClr val="4C49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474598" y="2739923"/>
            <a:ext cx="6148449" cy="4409960"/>
            <a:chOff x="-126999" y="-88900"/>
            <a:chExt cx="6148447" cy="4409959"/>
          </a:xfrm>
        </p:grpSpPr>
        <p:pic>
          <p:nvPicPr>
            <p:cNvPr id="56" name="pasted-image.tif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4448" cy="40797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Picture 5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148448" cy="4409960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600" b="1" dirty="0" smtClean="0">
                <a:solidFill>
                  <a:srgbClr val="D93E2B"/>
                </a:solidFill>
              </a:rPr>
              <a:t>Core Strategy</a:t>
            </a:r>
            <a:endParaRPr sz="6600" b="1" dirty="0">
              <a:solidFill>
                <a:srgbClr val="D93E2B"/>
              </a:solidFill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705600" y="2475814"/>
            <a:ext cx="5816600" cy="635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414141"/>
                </a:solidFill>
              </a:rPr>
              <a:t>Service-Learning = Service + Learning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rgbClr val="414141"/>
                </a:solidFill>
              </a:rPr>
              <a:t>All </a:t>
            </a:r>
            <a:r>
              <a:rPr sz="3200" dirty="0">
                <a:solidFill>
                  <a:srgbClr val="414141"/>
                </a:solidFill>
              </a:rPr>
              <a:t>students have to pass at least one 3-credit </a:t>
            </a:r>
            <a:r>
              <a:rPr sz="3200" dirty="0" smtClean="0">
                <a:solidFill>
                  <a:srgbClr val="414141"/>
                </a:solidFill>
              </a:rPr>
              <a:t>service</a:t>
            </a:r>
            <a:r>
              <a:rPr lang="en-US" sz="3200" dirty="0" smtClean="0">
                <a:solidFill>
                  <a:srgbClr val="414141"/>
                </a:solidFill>
              </a:rPr>
              <a:t>-</a:t>
            </a:r>
            <a:r>
              <a:rPr sz="3200" dirty="0" smtClean="0">
                <a:solidFill>
                  <a:srgbClr val="414141"/>
                </a:solidFill>
              </a:rPr>
              <a:t>learning </a:t>
            </a:r>
            <a:r>
              <a:rPr sz="3200" dirty="0">
                <a:solidFill>
                  <a:srgbClr val="414141"/>
                </a:solidFill>
              </a:rPr>
              <a:t>subject before they can </a:t>
            </a:r>
            <a:r>
              <a:rPr sz="3200" dirty="0" smtClean="0">
                <a:solidFill>
                  <a:srgbClr val="414141"/>
                </a:solidFill>
              </a:rPr>
              <a:t>graduate</a:t>
            </a:r>
            <a:r>
              <a:rPr lang="en-US" sz="3200" dirty="0" smtClean="0">
                <a:solidFill>
                  <a:srgbClr val="414141"/>
                </a:solidFill>
              </a:rPr>
              <a:t>, starting in 2012</a:t>
            </a:r>
            <a:r>
              <a:rPr sz="3200" dirty="0" smtClean="0">
                <a:solidFill>
                  <a:srgbClr val="414141"/>
                </a:solidFill>
              </a:rPr>
              <a:t>.</a:t>
            </a:r>
            <a:endParaRPr lang="en-US" sz="3200" dirty="0" smtClean="0">
              <a:solidFill>
                <a:srgbClr val="41414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414141"/>
              </a:solidFill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3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b="1" dirty="0">
                <a:solidFill>
                  <a:srgbClr val="C00000"/>
                </a:solidFill>
              </a:rPr>
              <a:t>The Challenge: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01649" y="2368722"/>
            <a:ext cx="11988800" cy="3971596"/>
          </a:xfrm>
          <a:prstGeom prst="rect">
            <a:avLst/>
          </a:prstGeom>
        </p:spPr>
        <p:txBody>
          <a:bodyPr/>
          <a:lstStyle/>
          <a:p>
            <a:pPr marL="314833" lvl="0" indent="-314833" defTabSz="391414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All Service Learning Subjects have to </a:t>
            </a:r>
            <a:r>
              <a:rPr sz="2400" dirty="0" smtClean="0">
                <a:solidFill>
                  <a:srgbClr val="414141"/>
                </a:solidFill>
              </a:rPr>
              <a:t>achieve </a:t>
            </a:r>
            <a:r>
              <a:rPr sz="2400" dirty="0">
                <a:solidFill>
                  <a:srgbClr val="414141"/>
                </a:solidFill>
              </a:rPr>
              <a:t>the following outcomes:</a:t>
            </a:r>
          </a:p>
          <a:p>
            <a:pPr marL="629666" lvl="1" indent="-314833" defTabSz="391414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7312B"/>
                </a:solidFill>
              </a:rPr>
              <a:t>Apply</a:t>
            </a:r>
            <a:r>
              <a:rPr sz="2400" dirty="0">
                <a:solidFill>
                  <a:srgbClr val="414141"/>
                </a:solidFill>
              </a:rPr>
              <a:t> the knowledge and skills to deal with complex issues in the service setting</a:t>
            </a:r>
          </a:p>
          <a:p>
            <a:pPr marL="629666" lvl="1" indent="-314833" defTabSz="391414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87312B"/>
                </a:solidFill>
              </a:rPr>
              <a:t>Reflect</a:t>
            </a:r>
            <a:r>
              <a:rPr sz="2400" dirty="0">
                <a:solidFill>
                  <a:srgbClr val="414141"/>
                </a:solidFill>
              </a:rPr>
              <a:t> on role and responsibilities as a professional and a responsible citizen</a:t>
            </a:r>
          </a:p>
          <a:p>
            <a:pPr marL="629666" lvl="1" indent="-314833" defTabSz="391414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Demonstrate </a:t>
            </a:r>
            <a:r>
              <a:rPr sz="2400" dirty="0">
                <a:solidFill>
                  <a:srgbClr val="87312B"/>
                </a:solidFill>
              </a:rPr>
              <a:t>empathy</a:t>
            </a:r>
            <a:r>
              <a:rPr sz="2400" dirty="0">
                <a:solidFill>
                  <a:srgbClr val="414141"/>
                </a:solidFill>
              </a:rPr>
              <a:t> for people in need</a:t>
            </a:r>
          </a:p>
          <a:p>
            <a:pPr marL="629666" lvl="1" indent="-314833" defTabSz="391414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Demonstrate understanding of </a:t>
            </a:r>
            <a:r>
              <a:rPr sz="2400" dirty="0">
                <a:solidFill>
                  <a:srgbClr val="87312B"/>
                </a:solidFill>
              </a:rPr>
              <a:t>linkage</a:t>
            </a:r>
            <a:r>
              <a:rPr sz="2400" dirty="0">
                <a:solidFill>
                  <a:srgbClr val="414141"/>
                </a:solidFill>
              </a:rPr>
              <a:t> between service and academic content of subject</a:t>
            </a:r>
            <a:r>
              <a:rPr sz="2412" dirty="0">
                <a:solidFill>
                  <a:srgbClr val="414141"/>
                </a:solidFill>
              </a:rPr>
              <a:t>.</a:t>
            </a:r>
          </a:p>
        </p:txBody>
      </p:sp>
      <p:pic>
        <p:nvPicPr>
          <p:cNvPr id="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6779" y="5979347"/>
            <a:ext cx="9598540" cy="348215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2127090" y="6805204"/>
            <a:ext cx="242556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3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Lectures, Workshops, e-Learning </a:t>
            </a:r>
          </a:p>
        </p:txBody>
      </p:sp>
      <p:sp>
        <p:nvSpPr>
          <p:cNvPr id="86" name="Shape 86"/>
          <p:cNvSpPr/>
          <p:nvPr/>
        </p:nvSpPr>
        <p:spPr>
          <a:xfrm>
            <a:off x="5289615" y="6796721"/>
            <a:ext cx="242556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600" b="1">
                <a:solidFill>
                  <a:srgbClr val="738FA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38FAF"/>
                </a:solidFill>
              </a:rPr>
              <a:t>Service Project - At least 40 hours (1/3 of the course)</a:t>
            </a:r>
          </a:p>
        </p:txBody>
      </p:sp>
      <p:sp>
        <p:nvSpPr>
          <p:cNvPr id="87" name="Shape 87"/>
          <p:cNvSpPr/>
          <p:nvPr/>
        </p:nvSpPr>
        <p:spPr>
          <a:xfrm>
            <a:off x="8342641" y="7110004"/>
            <a:ext cx="242556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3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Reflection &amp; Evaluation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4</a:t>
            </a:fld>
            <a:endParaRPr dirty="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</a:rPr>
              <a:t>Sample Workload of a SL Subject</a:t>
            </a:r>
          </a:p>
        </p:txBody>
      </p:sp>
      <p:graphicFrame>
        <p:nvGraphicFramePr>
          <p:cNvPr id="327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4981"/>
              </p:ext>
            </p:extLst>
          </p:nvPr>
        </p:nvGraphicFramePr>
        <p:xfrm>
          <a:off x="932426" y="2191636"/>
          <a:ext cx="11103055" cy="6835480"/>
        </p:xfrm>
        <a:graphic>
          <a:graphicData uri="http://schemas.openxmlformats.org/drawingml/2006/table">
            <a:tbl>
              <a:tblPr/>
              <a:tblGrid>
                <a:gridCol w="8767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5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 Bold" charset="0"/>
                          <a:sym typeface="Cambria Bold" charset="0"/>
                        </a:rPr>
                        <a:t>e-Learning Module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 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 Bold" charset="0"/>
                          <a:sym typeface="Cambria Bold" charset="0"/>
                        </a:rPr>
                        <a:t>Class Contact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49433E"/>
                        </a:solidFill>
                        <a:effectLst/>
                        <a:latin typeface="Palatino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2540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Discipline-related Lectures, Tutorials, Seminars and/or Workshops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10-15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2540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Project-Specific Seminars, Tutorials and/or Workshops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10-15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 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2540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Reflection and review tutorials and sessions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5-12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 Bold" charset="0"/>
                          <a:sym typeface="Cambria Bold" charset="0"/>
                        </a:rPr>
                        <a:t>Other student study effort: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49433E"/>
                        </a:solidFill>
                        <a:effectLst/>
                        <a:latin typeface="Palatino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2540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Readings, self study, and planning and preparation for the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service project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/>
                        <a:ea typeface="ヒラギノ角ゴ ProN W3" charset="0"/>
                        <a:cs typeface="Cambria" charset="0"/>
                        <a:sym typeface="Cambria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30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 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2540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Direct rendering of service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40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 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2540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Reflection and review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25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 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Total student study effort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6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/>
                          <a:ea typeface="ヒラギノ角ゴ ProN W3" charset="0"/>
                          <a:cs typeface="Cambria" charset="0"/>
                          <a:sym typeface="Cambria" charset="0"/>
                        </a:rPr>
                        <a:t>130-135 hours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07676" y="9279923"/>
            <a:ext cx="442646" cy="366005"/>
          </a:xfrm>
        </p:spPr>
        <p:txBody>
          <a:bodyPr/>
          <a:lstStyle/>
          <a:p>
            <a:fld id="{F4B247F2-E1E0-4F8C-A5B2-983BDBE02433}" type="slidenum">
              <a:rPr lang="en-US" sz="1800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638907">
            <a:off x="4915874" y="7702643"/>
            <a:ext cx="4969250" cy="234521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67026">
            <a:off x="2564367" y="7269101"/>
            <a:ext cx="3514364" cy="168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86872"/>
            <a:ext cx="119888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Palatino"/>
              </a:rPr>
              <a:t>Progress in Implementation</a:t>
            </a:r>
            <a:endParaRPr lang="en-US" sz="5400" b="1" dirty="0">
              <a:solidFill>
                <a:srgbClr val="C00000"/>
              </a:solidFill>
              <a:latin typeface="Palatino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454" y="757227"/>
            <a:ext cx="1316607" cy="1143051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1818" y="11037295"/>
            <a:ext cx="3837663" cy="178660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0357559">
            <a:off x="2302854" y="4750899"/>
            <a:ext cx="9234776" cy="182866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flipV="1">
            <a:off x="2670722" y="2947615"/>
            <a:ext cx="7387679" cy="157360"/>
          </a:xfrm>
          <a:prstGeom prst="rect">
            <a:avLst/>
          </a:prstGeom>
        </p:spPr>
      </p:pic>
      <p:grpSp>
        <p:nvGrpSpPr>
          <p:cNvPr id="53" name="Group 83"/>
          <p:cNvGrpSpPr/>
          <p:nvPr/>
        </p:nvGrpSpPr>
        <p:grpSpPr>
          <a:xfrm>
            <a:off x="456102" y="1709419"/>
            <a:ext cx="4314282" cy="2445031"/>
            <a:chOff x="74345" y="24276"/>
            <a:chExt cx="3992905" cy="2600476"/>
          </a:xfrm>
        </p:grpSpPr>
        <p:sp>
          <p:nvSpPr>
            <p:cNvPr id="54" name="Shape 77"/>
            <p:cNvSpPr/>
            <p:nvPr/>
          </p:nvSpPr>
          <p:spPr>
            <a:xfrm>
              <a:off x="903557" y="555499"/>
              <a:ext cx="2802316" cy="206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76865"/>
            </a:solidFill>
            <a:ln w="12700" cap="flat">
              <a:noFill/>
              <a:miter lim="400000"/>
            </a:ln>
            <a:effectLst>
              <a:outerShdw blurRad="190500" dist="101600" dir="5400000" rotWithShape="0">
                <a:srgbClr val="000000">
                  <a:alpha val="63663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000">
                <a:solidFill>
                  <a:schemeClr val="bg1"/>
                </a:solidFill>
              </a:endParaRPr>
            </a:p>
          </p:txBody>
        </p:sp>
        <p:sp>
          <p:nvSpPr>
            <p:cNvPr id="55" name="Shape 78"/>
            <p:cNvSpPr/>
            <p:nvPr/>
          </p:nvSpPr>
          <p:spPr>
            <a:xfrm>
              <a:off x="511057" y="810938"/>
              <a:ext cx="3556193" cy="102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9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/>
                  </a:solidFill>
                </a:rPr>
                <a:t>su</a:t>
              </a:r>
              <a:r>
                <a:rPr sz="2800" dirty="0">
                  <a:solidFill>
                    <a:schemeClr val="bg1"/>
                  </a:solidFill>
                </a:rPr>
                <a:t>bject</a:t>
              </a:r>
              <a:r>
                <a:rPr lang="en-US" sz="2800" dirty="0">
                  <a:solidFill>
                    <a:schemeClr val="bg1"/>
                  </a:solidFill>
                </a:rPr>
                <a:t> offering</a:t>
              </a:r>
              <a:r>
                <a:rPr sz="2800" dirty="0">
                  <a:solidFill>
                    <a:schemeClr val="bg1"/>
                  </a:solidFill>
                </a:rPr>
                <a:t>s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2800" dirty="0" smtClean="0">
                  <a:solidFill>
                    <a:schemeClr val="bg1"/>
                  </a:solidFill>
                </a:rPr>
                <a:t>(</a:t>
              </a:r>
              <a:r>
                <a:rPr lang="en-US" sz="2800" dirty="0">
                  <a:solidFill>
                    <a:schemeClr val="bg1"/>
                  </a:solidFill>
                </a:rPr>
                <a:t>pilot)</a:t>
              </a:r>
              <a:endParaRPr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Shape 79"/>
            <p:cNvSpPr/>
            <p:nvPr/>
          </p:nvSpPr>
          <p:spPr>
            <a:xfrm>
              <a:off x="1325425" y="1739939"/>
              <a:ext cx="1999884" cy="567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/>
                  </a:solidFill>
                </a:rPr>
                <a:t># of s</a:t>
              </a:r>
              <a:r>
                <a:rPr sz="2800" dirty="0">
                  <a:solidFill>
                    <a:schemeClr val="bg1"/>
                  </a:solidFill>
                </a:rPr>
                <a:t>tudents</a:t>
              </a:r>
            </a:p>
          </p:txBody>
        </p:sp>
        <p:sp>
          <p:nvSpPr>
            <p:cNvPr id="57" name="Shape 80"/>
            <p:cNvSpPr/>
            <p:nvPr/>
          </p:nvSpPr>
          <p:spPr>
            <a:xfrm>
              <a:off x="74345" y="1300482"/>
              <a:ext cx="726960" cy="63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000000"/>
                  </a:solidFill>
                </a:defRPr>
              </a:lvl1pPr>
            </a:lstStyle>
            <a:p>
              <a:pPr lvl="0">
                <a:defRPr sz="1800" b="0"/>
              </a:pPr>
              <a:r>
                <a:rPr sz="3200" dirty="0"/>
                <a:t>213</a:t>
              </a:r>
            </a:p>
          </p:txBody>
        </p:sp>
        <p:sp>
          <p:nvSpPr>
            <p:cNvPr id="58" name="Shape 81"/>
            <p:cNvSpPr/>
            <p:nvPr/>
          </p:nvSpPr>
          <p:spPr>
            <a:xfrm>
              <a:off x="530522" y="670152"/>
              <a:ext cx="305620" cy="63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000000"/>
                  </a:solidFill>
                </a:defRPr>
              </a:lvl1pPr>
            </a:lstStyle>
            <a:p>
              <a:pPr lvl="0">
                <a:defRPr sz="1800" b="0"/>
              </a:pPr>
              <a:r>
                <a:rPr sz="3200" dirty="0"/>
                <a:t>9</a:t>
              </a:r>
            </a:p>
          </p:txBody>
        </p:sp>
        <p:sp>
          <p:nvSpPr>
            <p:cNvPr id="59" name="Shape 82"/>
            <p:cNvSpPr/>
            <p:nvPr/>
          </p:nvSpPr>
          <p:spPr>
            <a:xfrm>
              <a:off x="1582829" y="24276"/>
              <a:ext cx="1485077" cy="63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3200" dirty="0"/>
                <a:t>2011-12</a:t>
              </a:r>
            </a:p>
          </p:txBody>
        </p:sp>
      </p:grpSp>
      <p:grpSp>
        <p:nvGrpSpPr>
          <p:cNvPr id="60" name="Group 90"/>
          <p:cNvGrpSpPr/>
          <p:nvPr/>
        </p:nvGrpSpPr>
        <p:grpSpPr>
          <a:xfrm>
            <a:off x="8858568" y="1867485"/>
            <a:ext cx="4204087" cy="2632867"/>
            <a:chOff x="82491" y="63637"/>
            <a:chExt cx="3890915" cy="2800256"/>
          </a:xfrm>
        </p:grpSpPr>
        <p:sp>
          <p:nvSpPr>
            <p:cNvPr id="61" name="Shape 84"/>
            <p:cNvSpPr/>
            <p:nvPr/>
          </p:nvSpPr>
          <p:spPr>
            <a:xfrm>
              <a:off x="769964" y="573042"/>
              <a:ext cx="2931647" cy="229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6532E"/>
            </a:solidFill>
            <a:ln w="12700" cap="flat">
              <a:noFill/>
              <a:miter lim="400000"/>
            </a:ln>
            <a:effectLst>
              <a:outerShdw blurRad="190500" dist="101600" dir="5400000" rotWithShape="0">
                <a:srgbClr val="000000">
                  <a:alpha val="63663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000"/>
            </a:p>
          </p:txBody>
        </p:sp>
        <p:sp>
          <p:nvSpPr>
            <p:cNvPr id="62" name="Shape 85"/>
            <p:cNvSpPr/>
            <p:nvPr/>
          </p:nvSpPr>
          <p:spPr>
            <a:xfrm>
              <a:off x="862997" y="1148278"/>
              <a:ext cx="3110409" cy="567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s</a:t>
              </a:r>
              <a:r>
                <a:rPr sz="2800" b="1" dirty="0">
                  <a:solidFill>
                    <a:srgbClr val="FFFFFF"/>
                  </a:solidFill>
                </a:rPr>
                <a:t>ubject</a:t>
              </a:r>
              <a:r>
                <a:rPr lang="en-US" sz="2800" b="1" dirty="0">
                  <a:solidFill>
                    <a:srgbClr val="FFFFFF"/>
                  </a:solidFill>
                </a:rPr>
                <a:t> offerings</a:t>
              </a:r>
              <a:endParaRPr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Shape 86"/>
            <p:cNvSpPr/>
            <p:nvPr/>
          </p:nvSpPr>
          <p:spPr>
            <a:xfrm>
              <a:off x="1356868" y="1649471"/>
              <a:ext cx="2259510" cy="567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# of</a:t>
              </a:r>
              <a:r>
                <a:rPr sz="2800" b="1" dirty="0">
                  <a:solidFill>
                    <a:srgbClr val="FFFFFF"/>
                  </a:solidFill>
                </a:rPr>
                <a:t> students </a:t>
              </a:r>
            </a:p>
          </p:txBody>
        </p:sp>
        <p:sp>
          <p:nvSpPr>
            <p:cNvPr id="64" name="Shape 87"/>
            <p:cNvSpPr/>
            <p:nvPr/>
          </p:nvSpPr>
          <p:spPr>
            <a:xfrm>
              <a:off x="82491" y="1460434"/>
              <a:ext cx="726960" cy="63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000000"/>
                  </a:solidFill>
                </a:defRPr>
              </a:lvl1pPr>
            </a:lstStyle>
            <a:p>
              <a:pPr lvl="0">
                <a:defRPr sz="1800" b="0"/>
              </a:pPr>
              <a:r>
                <a:rPr sz="3200" dirty="0"/>
                <a:t>18</a:t>
              </a:r>
              <a:r>
                <a:rPr lang="en-US" sz="3200" dirty="0"/>
                <a:t>3</a:t>
              </a:r>
              <a:endParaRPr sz="3200" dirty="0"/>
            </a:p>
          </p:txBody>
        </p:sp>
        <p:sp>
          <p:nvSpPr>
            <p:cNvPr id="65" name="Shape 88"/>
            <p:cNvSpPr/>
            <p:nvPr/>
          </p:nvSpPr>
          <p:spPr>
            <a:xfrm>
              <a:off x="530522" y="840588"/>
              <a:ext cx="305620" cy="63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b="1">
                  <a:solidFill>
                    <a:srgbClr val="000000"/>
                  </a:solidFill>
                </a:defRPr>
              </a:lvl1pPr>
            </a:lstStyle>
            <a:p>
              <a:pPr lvl="0">
                <a:defRPr sz="1800" b="0"/>
              </a:pPr>
              <a:r>
                <a:rPr sz="3200" dirty="0"/>
                <a:t>6</a:t>
              </a:r>
            </a:p>
          </p:txBody>
        </p:sp>
        <p:sp>
          <p:nvSpPr>
            <p:cNvPr id="66" name="Shape 89"/>
            <p:cNvSpPr/>
            <p:nvPr/>
          </p:nvSpPr>
          <p:spPr>
            <a:xfrm>
              <a:off x="1534347" y="63637"/>
              <a:ext cx="1562979" cy="63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3200" dirty="0"/>
                <a:t>2012-13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2658" y="3368083"/>
            <a:ext cx="4191169" cy="2724365"/>
            <a:chOff x="2581086" y="2325680"/>
            <a:chExt cx="3462789" cy="2491586"/>
          </a:xfrm>
        </p:grpSpPr>
        <p:grpSp>
          <p:nvGrpSpPr>
            <p:cNvPr id="67" name="Group 97"/>
            <p:cNvGrpSpPr/>
            <p:nvPr/>
          </p:nvGrpSpPr>
          <p:grpSpPr>
            <a:xfrm>
              <a:off x="2581086" y="2325680"/>
              <a:ext cx="3462789" cy="2491586"/>
              <a:chOff x="-937994" y="-858753"/>
              <a:chExt cx="4557996" cy="3768878"/>
            </a:xfrm>
          </p:grpSpPr>
          <p:sp>
            <p:nvSpPr>
              <p:cNvPr id="68" name="Shape 91"/>
              <p:cNvSpPr/>
              <p:nvPr/>
            </p:nvSpPr>
            <p:spPr>
              <a:xfrm>
                <a:off x="349630" y="-161646"/>
                <a:ext cx="3270372" cy="3071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7312B"/>
              </a:solidFill>
              <a:ln w="12700" cap="flat">
                <a:noFill/>
                <a:miter lim="400000"/>
              </a:ln>
              <a:effectLst>
                <a:outerShdw blurRad="190500" dist="101600" dir="5400000" rotWithShape="0">
                  <a:srgbClr val="000000">
                    <a:alpha val="63663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000"/>
              </a:p>
            </p:txBody>
          </p:sp>
          <p:sp>
            <p:nvSpPr>
              <p:cNvPr id="71" name="Shape 94"/>
              <p:cNvSpPr/>
              <p:nvPr/>
            </p:nvSpPr>
            <p:spPr>
              <a:xfrm>
                <a:off x="-937994" y="1049570"/>
                <a:ext cx="1225544" cy="823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 b="1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 b="0"/>
                </a:pPr>
                <a:r>
                  <a:rPr sz="3200" dirty="0"/>
                  <a:t>1</a:t>
                </a:r>
                <a:r>
                  <a:rPr lang="en-US" sz="3200" dirty="0"/>
                  <a:t>,886</a:t>
                </a:r>
                <a:endParaRPr sz="3200" dirty="0"/>
              </a:p>
            </p:txBody>
          </p:sp>
          <p:sp>
            <p:nvSpPr>
              <p:cNvPr id="72" name="Shape 95"/>
              <p:cNvSpPr/>
              <p:nvPr/>
            </p:nvSpPr>
            <p:spPr>
              <a:xfrm>
                <a:off x="-259333" y="352714"/>
                <a:ext cx="606670" cy="823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 b="1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 b="0"/>
                </a:pPr>
                <a:r>
                  <a:rPr sz="3200" dirty="0"/>
                  <a:t>38</a:t>
                </a:r>
              </a:p>
            </p:txBody>
          </p:sp>
          <p:sp>
            <p:nvSpPr>
              <p:cNvPr id="73" name="Shape 96"/>
              <p:cNvSpPr/>
              <p:nvPr/>
            </p:nvSpPr>
            <p:spPr>
              <a:xfrm>
                <a:off x="908313" y="-858753"/>
                <a:ext cx="1921577" cy="8231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/>
                  <a:t>2013-14</a:t>
                </a:r>
              </a:p>
            </p:txBody>
          </p:sp>
        </p:grpSp>
        <p:sp>
          <p:nvSpPr>
            <p:cNvPr id="93" name="Shape 85"/>
            <p:cNvSpPr/>
            <p:nvPr/>
          </p:nvSpPr>
          <p:spPr>
            <a:xfrm>
              <a:off x="3544245" y="3311724"/>
              <a:ext cx="2467540" cy="487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s</a:t>
              </a:r>
              <a:r>
                <a:rPr sz="2800" b="1" dirty="0" smtClean="0">
                  <a:solidFill>
                    <a:srgbClr val="FFFFFF"/>
                  </a:solidFill>
                </a:rPr>
                <a:t>ubject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 offering</a:t>
              </a:r>
              <a:r>
                <a:rPr sz="2800" b="1" dirty="0" smtClean="0">
                  <a:solidFill>
                    <a:srgbClr val="FFFFFF"/>
                  </a:solidFill>
                </a:rPr>
                <a:t>s</a:t>
              </a:r>
              <a:endParaRPr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94" name="Shape 86"/>
            <p:cNvSpPr/>
            <p:nvPr/>
          </p:nvSpPr>
          <p:spPr>
            <a:xfrm>
              <a:off x="3852844" y="3682100"/>
              <a:ext cx="2017090" cy="487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 smtClean="0">
                  <a:solidFill>
                    <a:srgbClr val="FFFFFF"/>
                  </a:solidFill>
                </a:rPr>
                <a:t># of</a:t>
              </a:r>
              <a:r>
                <a:rPr sz="2800" b="1" dirty="0" smtClean="0">
                  <a:solidFill>
                    <a:srgbClr val="FFFFFF"/>
                  </a:solidFill>
                </a:rPr>
                <a:t> </a:t>
              </a:r>
              <a:r>
                <a:rPr sz="2800" b="1" dirty="0">
                  <a:solidFill>
                    <a:srgbClr val="FFFFFF"/>
                  </a:solidFill>
                </a:rPr>
                <a:t>students 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578549" y="6684746"/>
            <a:ext cx="4863199" cy="2639868"/>
            <a:chOff x="4614325" y="3984562"/>
            <a:chExt cx="4400193" cy="2722817"/>
          </a:xfrm>
        </p:grpSpPr>
        <p:grpSp>
          <p:nvGrpSpPr>
            <p:cNvPr id="74" name="Group 104"/>
            <p:cNvGrpSpPr/>
            <p:nvPr/>
          </p:nvGrpSpPr>
          <p:grpSpPr>
            <a:xfrm>
              <a:off x="4614325" y="3984562"/>
              <a:ext cx="4400193" cy="2722817"/>
              <a:chOff x="-2128543" y="-1210408"/>
              <a:chExt cx="7537892" cy="4811758"/>
            </a:xfrm>
          </p:grpSpPr>
          <p:sp>
            <p:nvSpPr>
              <p:cNvPr id="75" name="Shape 98"/>
              <p:cNvSpPr/>
              <p:nvPr/>
            </p:nvSpPr>
            <p:spPr>
              <a:xfrm>
                <a:off x="250637" y="-185939"/>
                <a:ext cx="4956253" cy="3787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>
                <a:outerShdw blurRad="190500" dist="101600" dir="5400000" rotWithShape="0">
                  <a:srgbClr val="000000">
                    <a:alpha val="63663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000"/>
              </a:p>
            </p:txBody>
          </p:sp>
          <p:sp>
            <p:nvSpPr>
              <p:cNvPr id="78" name="Shape 101"/>
              <p:cNvSpPr/>
              <p:nvPr/>
            </p:nvSpPr>
            <p:spPr>
              <a:xfrm>
                <a:off x="-2128543" y="1649215"/>
                <a:ext cx="2119391" cy="108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 b="1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 b="0"/>
                </a:pPr>
                <a:r>
                  <a:rPr lang="en-US" sz="3200" dirty="0"/>
                  <a:t>~4,000</a:t>
                </a:r>
                <a:endParaRPr sz="3200" dirty="0"/>
              </a:p>
            </p:txBody>
          </p:sp>
          <p:sp>
            <p:nvSpPr>
              <p:cNvPr id="79" name="Shape 102"/>
              <p:cNvSpPr/>
              <p:nvPr/>
            </p:nvSpPr>
            <p:spPr>
              <a:xfrm>
                <a:off x="-1211483" y="661543"/>
                <a:ext cx="1237346" cy="108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 b="1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 b="0"/>
                </a:pPr>
                <a:r>
                  <a:rPr lang="en-US" sz="3200" dirty="0"/>
                  <a:t>~70</a:t>
                </a:r>
                <a:endParaRPr sz="3200" dirty="0"/>
              </a:p>
            </p:txBody>
          </p:sp>
          <p:sp>
            <p:nvSpPr>
              <p:cNvPr id="80" name="Shape 103"/>
              <p:cNvSpPr/>
              <p:nvPr/>
            </p:nvSpPr>
            <p:spPr>
              <a:xfrm>
                <a:off x="131272" y="-1210408"/>
                <a:ext cx="5278077" cy="108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algn="r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/>
                  <a:t>201</a:t>
                </a:r>
                <a:r>
                  <a:rPr lang="en-US" sz="3200" dirty="0"/>
                  <a:t>5</a:t>
                </a:r>
                <a:r>
                  <a:rPr sz="3200" dirty="0"/>
                  <a:t>-1</a:t>
                </a:r>
                <a:r>
                  <a:rPr lang="en-US" sz="3200" dirty="0"/>
                  <a:t>6</a:t>
                </a:r>
                <a:r>
                  <a:rPr sz="3200" dirty="0"/>
                  <a:t> (Target)</a:t>
                </a:r>
              </a:p>
            </p:txBody>
          </p:sp>
        </p:grpSp>
        <p:sp>
          <p:nvSpPr>
            <p:cNvPr id="98" name="Shape 85"/>
            <p:cNvSpPr/>
            <p:nvPr/>
          </p:nvSpPr>
          <p:spPr>
            <a:xfrm>
              <a:off x="6102608" y="5158892"/>
              <a:ext cx="2715125" cy="550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s</a:t>
              </a:r>
              <a:r>
                <a:rPr sz="2800" b="1" dirty="0">
                  <a:solidFill>
                    <a:srgbClr val="FFFFFF"/>
                  </a:solidFill>
                </a:rPr>
                <a:t>ubject</a:t>
              </a:r>
              <a:r>
                <a:rPr lang="en-US" sz="2800" b="1" dirty="0">
                  <a:solidFill>
                    <a:srgbClr val="FFFFFF"/>
                  </a:solidFill>
                </a:rPr>
                <a:t> offerings</a:t>
              </a:r>
              <a:endParaRPr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99" name="Shape 86"/>
            <p:cNvSpPr/>
            <p:nvPr/>
          </p:nvSpPr>
          <p:spPr>
            <a:xfrm>
              <a:off x="6409535" y="5571529"/>
              <a:ext cx="2208940" cy="550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# of</a:t>
              </a:r>
              <a:r>
                <a:rPr sz="2800" b="1" dirty="0">
                  <a:solidFill>
                    <a:srgbClr val="FFFFFF"/>
                  </a:solidFill>
                </a:rPr>
                <a:t> students 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027304" y="5374022"/>
            <a:ext cx="4959097" cy="3263351"/>
            <a:chOff x="4837335" y="3656314"/>
            <a:chExt cx="4398596" cy="2919225"/>
          </a:xfrm>
        </p:grpSpPr>
        <p:grpSp>
          <p:nvGrpSpPr>
            <p:cNvPr id="76" name="Group 104"/>
            <p:cNvGrpSpPr/>
            <p:nvPr/>
          </p:nvGrpSpPr>
          <p:grpSpPr>
            <a:xfrm>
              <a:off x="4837335" y="3656314"/>
              <a:ext cx="4398596" cy="2919225"/>
              <a:chOff x="-1746510" y="-1790490"/>
              <a:chExt cx="7535155" cy="5158853"/>
            </a:xfrm>
          </p:grpSpPr>
          <p:sp>
            <p:nvSpPr>
              <p:cNvPr id="87" name="Shape 98"/>
              <p:cNvSpPr/>
              <p:nvPr/>
            </p:nvSpPr>
            <p:spPr>
              <a:xfrm>
                <a:off x="461946" y="-257573"/>
                <a:ext cx="4655330" cy="3625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>
                <a:outerShdw blurRad="190500" dist="101600" dir="5400000" rotWithShape="0">
                  <a:srgbClr val="000000">
                    <a:alpha val="63663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000"/>
              </a:p>
            </p:txBody>
          </p:sp>
          <p:sp>
            <p:nvSpPr>
              <p:cNvPr id="88" name="Shape 101"/>
              <p:cNvSpPr/>
              <p:nvPr/>
            </p:nvSpPr>
            <p:spPr>
              <a:xfrm>
                <a:off x="-1746510" y="1309780"/>
                <a:ext cx="2077653" cy="9406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 b="1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 b="0"/>
                </a:pPr>
                <a:r>
                  <a:rPr lang="en-US" sz="3200" dirty="0"/>
                  <a:t>~4,500</a:t>
                </a:r>
                <a:endParaRPr sz="3200" dirty="0"/>
              </a:p>
            </p:txBody>
          </p:sp>
          <p:sp>
            <p:nvSpPr>
              <p:cNvPr id="101" name="Shape 102"/>
              <p:cNvSpPr/>
              <p:nvPr/>
            </p:nvSpPr>
            <p:spPr>
              <a:xfrm>
                <a:off x="-921206" y="622311"/>
                <a:ext cx="1212978" cy="9406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 b="1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 b="0"/>
                </a:pPr>
                <a:r>
                  <a:rPr lang="en-US" sz="3200" dirty="0"/>
                  <a:t>~75</a:t>
                </a:r>
                <a:endParaRPr sz="3200" dirty="0"/>
              </a:p>
            </p:txBody>
          </p:sp>
          <p:sp>
            <p:nvSpPr>
              <p:cNvPr id="102" name="Shape 103"/>
              <p:cNvSpPr/>
              <p:nvPr/>
            </p:nvSpPr>
            <p:spPr>
              <a:xfrm>
                <a:off x="-136726" y="-1790490"/>
                <a:ext cx="5925371" cy="1719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/>
                  <a:t>201</a:t>
                </a:r>
                <a:r>
                  <a:rPr lang="en-US" sz="3200" dirty="0"/>
                  <a:t>6</a:t>
                </a:r>
                <a:r>
                  <a:rPr sz="3200" dirty="0"/>
                  <a:t>-1</a:t>
                </a:r>
                <a:r>
                  <a:rPr lang="en-US" sz="3200" dirty="0"/>
                  <a:t>7</a:t>
                </a:r>
                <a:r>
                  <a:rPr sz="3200" dirty="0"/>
                  <a:t> </a:t>
                </a:r>
                <a:endParaRPr lang="en-US" sz="3200" dirty="0" smtClean="0"/>
              </a:p>
              <a:p>
                <a:pPr lvl="0" algn="r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 smtClean="0"/>
                  <a:t>(</a:t>
                </a:r>
                <a:r>
                  <a:rPr lang="en-US" sz="3200" dirty="0"/>
                  <a:t>Full implementation</a:t>
                </a:r>
                <a:r>
                  <a:rPr sz="3200" dirty="0"/>
                  <a:t>)</a:t>
                </a:r>
              </a:p>
            </p:txBody>
          </p:sp>
        </p:grpSp>
        <p:sp>
          <p:nvSpPr>
            <p:cNvPr id="77" name="Shape 85"/>
            <p:cNvSpPr/>
            <p:nvPr/>
          </p:nvSpPr>
          <p:spPr>
            <a:xfrm>
              <a:off x="6150472" y="5130136"/>
              <a:ext cx="2541088" cy="477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s</a:t>
              </a:r>
              <a:r>
                <a:rPr sz="2800" b="1" dirty="0">
                  <a:solidFill>
                    <a:srgbClr val="FFFFFF"/>
                  </a:solidFill>
                </a:rPr>
                <a:t>ubject</a:t>
              </a:r>
              <a:r>
                <a:rPr lang="en-US" sz="2800" b="1" dirty="0">
                  <a:solidFill>
                    <a:srgbClr val="FFFFFF"/>
                  </a:solidFill>
                </a:rPr>
                <a:t> offering</a:t>
              </a:r>
              <a:r>
                <a:rPr sz="2800" b="1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81" name="Shape 86"/>
            <p:cNvSpPr/>
            <p:nvPr/>
          </p:nvSpPr>
          <p:spPr>
            <a:xfrm>
              <a:off x="6370911" y="5581169"/>
              <a:ext cx="1982022" cy="477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# of</a:t>
              </a:r>
              <a:r>
                <a:rPr sz="2800" b="1" dirty="0">
                  <a:solidFill>
                    <a:srgbClr val="FFFFFF"/>
                  </a:solidFill>
                </a:rPr>
                <a:t> students 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69022" y="4521209"/>
            <a:ext cx="4261455" cy="2613966"/>
            <a:chOff x="150942" y="4224899"/>
            <a:chExt cx="4021308" cy="2455840"/>
          </a:xfrm>
        </p:grpSpPr>
        <p:grpSp>
          <p:nvGrpSpPr>
            <p:cNvPr id="83" name="Group 82"/>
            <p:cNvGrpSpPr/>
            <p:nvPr/>
          </p:nvGrpSpPr>
          <p:grpSpPr>
            <a:xfrm>
              <a:off x="150942" y="4224899"/>
              <a:ext cx="3861351" cy="2455840"/>
              <a:chOff x="-8883" y="5950578"/>
              <a:chExt cx="5082620" cy="3714809"/>
            </a:xfrm>
          </p:grpSpPr>
          <p:grpSp>
            <p:nvGrpSpPr>
              <p:cNvPr id="84" name="Group 104"/>
              <p:cNvGrpSpPr/>
              <p:nvPr/>
            </p:nvGrpSpPr>
            <p:grpSpPr>
              <a:xfrm>
                <a:off x="64033" y="5950578"/>
                <a:ext cx="5009704" cy="3714809"/>
                <a:chOff x="-1870898" y="-1169480"/>
                <a:chExt cx="7106608" cy="4846757"/>
              </a:xfrm>
            </p:grpSpPr>
            <p:sp>
              <p:nvSpPr>
                <p:cNvPr id="86" name="Shape 98"/>
                <p:cNvSpPr/>
                <p:nvPr/>
              </p:nvSpPr>
              <p:spPr>
                <a:xfrm>
                  <a:off x="79376" y="-239191"/>
                  <a:ext cx="5156334" cy="3916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62566F"/>
                </a:solidFill>
                <a:ln w="12700" cap="flat">
                  <a:noFill/>
                  <a:miter lim="400000"/>
                </a:ln>
                <a:effectLst>
                  <a:outerShdw blurRad="190500" dist="101600" dir="5400000" rotWithShape="0">
                    <a:srgbClr val="000000">
                      <a:alpha val="63663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000"/>
                </a:p>
              </p:txBody>
            </p:sp>
            <p:sp>
              <p:nvSpPr>
                <p:cNvPr id="89" name="Shape 101"/>
                <p:cNvSpPr/>
                <p:nvPr/>
              </p:nvSpPr>
              <p:spPr>
                <a:xfrm>
                  <a:off x="-1870898" y="1770604"/>
                  <a:ext cx="1985629" cy="11033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4000" b="1">
                      <a:solidFill>
                        <a:srgbClr val="000000"/>
                      </a:solidFill>
                    </a:defRPr>
                  </a:lvl1pPr>
                </a:lstStyle>
                <a:p>
                  <a:pPr lvl="0">
                    <a:defRPr sz="1800" b="0"/>
                  </a:pPr>
                  <a:r>
                    <a:rPr lang="en-US" sz="3200" dirty="0"/>
                    <a:t>3,014</a:t>
                  </a:r>
                  <a:endParaRPr sz="3200" dirty="0"/>
                </a:p>
              </p:txBody>
            </p:sp>
            <p:sp>
              <p:nvSpPr>
                <p:cNvPr id="90" name="Shape 102"/>
                <p:cNvSpPr/>
                <p:nvPr/>
              </p:nvSpPr>
              <p:spPr>
                <a:xfrm>
                  <a:off x="-877021" y="593730"/>
                  <a:ext cx="982928" cy="11033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4000" b="1">
                      <a:solidFill>
                        <a:srgbClr val="000000"/>
                      </a:solidFill>
                    </a:defRPr>
                  </a:lvl1pPr>
                </a:lstStyle>
                <a:p>
                  <a:pPr lvl="0">
                    <a:defRPr sz="1800" b="0"/>
                  </a:pPr>
                  <a:r>
                    <a:rPr sz="3200" dirty="0"/>
                    <a:t>5</a:t>
                  </a:r>
                  <a:r>
                    <a:rPr lang="en-US" sz="3200" dirty="0"/>
                    <a:t>7</a:t>
                  </a:r>
                  <a:endParaRPr sz="3200" dirty="0"/>
                </a:p>
              </p:txBody>
            </p:sp>
            <p:sp>
              <p:nvSpPr>
                <p:cNvPr id="91" name="Shape 103"/>
                <p:cNvSpPr/>
                <p:nvPr/>
              </p:nvSpPr>
              <p:spPr>
                <a:xfrm>
                  <a:off x="1162094" y="-1169480"/>
                  <a:ext cx="2827330" cy="11033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lvl="0" algn="ctr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3200" dirty="0"/>
                    <a:t>2014-15</a:t>
                  </a:r>
                </a:p>
              </p:txBody>
            </p:sp>
          </p:grpSp>
          <p:sp>
            <p:nvSpPr>
              <p:cNvPr id="85" name="Shape 106"/>
              <p:cNvSpPr/>
              <p:nvPr/>
            </p:nvSpPr>
            <p:spPr>
              <a:xfrm>
                <a:off x="-8883" y="8852376"/>
                <a:ext cx="2070262" cy="5831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/>
                  <a:t>(estimated)</a:t>
                </a:r>
                <a:endParaRPr sz="2000" dirty="0"/>
              </a:p>
            </p:txBody>
          </p:sp>
        </p:grpSp>
        <p:sp>
          <p:nvSpPr>
            <p:cNvPr id="95" name="Shape 85"/>
            <p:cNvSpPr/>
            <p:nvPr/>
          </p:nvSpPr>
          <p:spPr>
            <a:xfrm>
              <a:off x="1198570" y="5315035"/>
              <a:ext cx="2973680" cy="501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800" b="1" dirty="0">
                  <a:solidFill>
                    <a:srgbClr val="FFFFFF"/>
                  </a:solidFill>
                </a:rPr>
                <a:t>subject</a:t>
              </a:r>
              <a:r>
                <a:rPr lang="en-US" sz="2800" b="1" dirty="0">
                  <a:solidFill>
                    <a:srgbClr val="FFFFFF"/>
                  </a:solidFill>
                </a:rPr>
                <a:t> offerings</a:t>
              </a:r>
              <a:endParaRPr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96" name="Shape 86"/>
            <p:cNvSpPr/>
            <p:nvPr/>
          </p:nvSpPr>
          <p:spPr>
            <a:xfrm>
              <a:off x="1488169" y="5726908"/>
              <a:ext cx="2303795" cy="501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b="1" dirty="0">
                  <a:solidFill>
                    <a:srgbClr val="FFFFFF"/>
                  </a:solidFill>
                </a:rPr>
                <a:t># of</a:t>
              </a:r>
              <a:r>
                <a:rPr sz="2800" b="1" dirty="0">
                  <a:solidFill>
                    <a:srgbClr val="FFFFFF"/>
                  </a:solidFill>
                </a:rPr>
                <a:t> students 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77280" y="9234389"/>
            <a:ext cx="650240" cy="592983"/>
          </a:xfrm>
        </p:spPr>
        <p:txBody>
          <a:bodyPr/>
          <a:lstStyle/>
          <a:p>
            <a:fld id="{74BFC861-F4EB-4D6D-BBD0-44DB0972C308}" type="slidenum">
              <a:rPr lang="en-US" sz="1800" smtClean="0"/>
              <a:t>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00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Approved Service-Learning Subjects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5841"/>
            <a:ext cx="1300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85173" y="9040143"/>
            <a:ext cx="3034453" cy="519289"/>
          </a:xfrm>
        </p:spPr>
        <p:txBody>
          <a:bodyPr/>
          <a:lstStyle/>
          <a:p>
            <a:fld id="{2B7B873C-A46E-4878-A014-BF36A57BE66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1609" y="9234311"/>
            <a:ext cx="3034453" cy="519289"/>
          </a:xfrm>
        </p:spPr>
        <p:txBody>
          <a:bodyPr/>
          <a:lstStyle/>
          <a:p>
            <a:fld id="{2B7B873C-A46E-4878-A014-BF36A57BE66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80" r="22789"/>
          <a:stretch/>
        </p:blipFill>
        <p:spPr bwMode="auto">
          <a:xfrm>
            <a:off x="0" y="2387600"/>
            <a:ext cx="6004011" cy="698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0" r="19150"/>
          <a:stretch/>
        </p:blipFill>
        <p:spPr bwMode="auto">
          <a:xfrm>
            <a:off x="6340192" y="2387600"/>
            <a:ext cx="6664608" cy="627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 anchor="t"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Where do students serve?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9148">
              <a:spcBef>
                <a:spcPts val="1500"/>
              </a:spcBef>
              <a:defRPr sz="65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rgbClr val="C00000"/>
                </a:solidFill>
              </a:rPr>
              <a:t>Computers, Internet and Power</a:t>
            </a:r>
            <a:endParaRPr sz="5400" b="1" dirty="0">
              <a:solidFill>
                <a:srgbClr val="C00000"/>
              </a:solidFill>
            </a:endParaRP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270933" y="2245580"/>
            <a:ext cx="6053667" cy="44430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518" lvl="0" indent="-342518" defTabSz="508254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M</a:t>
            </a:r>
            <a:r>
              <a:rPr sz="2800" dirty="0" smtClean="0">
                <a:solidFill>
                  <a:srgbClr val="414141"/>
                </a:solidFill>
              </a:rPr>
              <a:t>obile </a:t>
            </a:r>
            <a:r>
              <a:rPr sz="2800" dirty="0">
                <a:solidFill>
                  <a:srgbClr val="414141"/>
                </a:solidFill>
              </a:rPr>
              <a:t>computer laboratory for “off-the grid” developing </a:t>
            </a:r>
            <a:r>
              <a:rPr sz="2800" dirty="0" smtClean="0">
                <a:solidFill>
                  <a:srgbClr val="414141"/>
                </a:solidFill>
              </a:rPr>
              <a:t>communities</a:t>
            </a:r>
            <a:endParaRPr lang="en-US" sz="2800" dirty="0" smtClean="0">
              <a:solidFill>
                <a:srgbClr val="414141"/>
              </a:solidFill>
            </a:endParaRPr>
          </a:p>
          <a:p>
            <a:pPr marL="342518" lvl="0" indent="-342518" defTabSz="508254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Access to Internet </a:t>
            </a:r>
          </a:p>
          <a:p>
            <a:pPr marL="342518" lvl="0" indent="-342518" defTabSz="508254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14141"/>
                </a:solidFill>
              </a:rPr>
              <a:t>Solar-electrical power</a:t>
            </a:r>
          </a:p>
          <a:p>
            <a:pPr marL="342518" lvl="0" indent="-342518" defTabSz="508254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Community learning centers, with e-resources</a:t>
            </a:r>
          </a:p>
          <a:p>
            <a:pPr marL="342518" lvl="0" indent="-342518" defTabSz="508254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14141"/>
                </a:solidFill>
              </a:rPr>
              <a:t>Training for and transfer </a:t>
            </a:r>
            <a:r>
              <a:rPr lang="en-US" sz="2800" dirty="0" smtClean="0"/>
              <a:t>of knowledge to </a:t>
            </a:r>
            <a:r>
              <a:rPr lang="en-US" sz="2800" dirty="0" smtClean="0">
                <a:solidFill>
                  <a:srgbClr val="414141"/>
                </a:solidFill>
              </a:rPr>
              <a:t>local youths and teachers. </a:t>
            </a:r>
            <a:endParaRPr sz="2800" dirty="0">
              <a:solidFill>
                <a:srgbClr val="414141"/>
              </a:solidFill>
            </a:endParaRPr>
          </a:p>
          <a:p>
            <a:pPr marL="342518" lvl="0" indent="-342518" defTabSz="508254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</a:rPr>
              <a:t>Deployed in </a:t>
            </a:r>
            <a:r>
              <a:rPr sz="2800" dirty="0" smtClean="0">
                <a:solidFill>
                  <a:srgbClr val="414141"/>
                </a:solidFill>
              </a:rPr>
              <a:t>Cambodia</a:t>
            </a:r>
            <a:r>
              <a:rPr lang="en-US" sz="2800" dirty="0" smtClean="0">
                <a:solidFill>
                  <a:srgbClr val="414141"/>
                </a:solidFill>
              </a:rPr>
              <a:t>, </a:t>
            </a:r>
            <a:r>
              <a:rPr sz="2800" dirty="0" smtClean="0">
                <a:solidFill>
                  <a:srgbClr val="414141"/>
                </a:solidFill>
              </a:rPr>
              <a:t>Rwanda</a:t>
            </a:r>
            <a:r>
              <a:rPr lang="en-US" sz="2800" dirty="0" smtClean="0"/>
              <a:t>, Myanmar.</a:t>
            </a:r>
            <a:endParaRPr sz="2800" dirty="0">
              <a:solidFill>
                <a:srgbClr val="414141"/>
              </a:solidFill>
            </a:endParaRPr>
          </a:p>
        </p:txBody>
      </p:sp>
      <p:pic>
        <p:nvPicPr>
          <p:cNvPr id="275" name="IMG_2917-filtered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533" y="1860237"/>
            <a:ext cx="2726266" cy="298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6598" y="5027755"/>
            <a:ext cx="2360202" cy="1929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867" y="7097212"/>
            <a:ext cx="3572933" cy="2698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-small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67" y="7097212"/>
            <a:ext cx="3992599" cy="265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asted-image-filtered.jpe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56964"/>
            <a:ext cx="4047067" cy="279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tuktu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240" y="1860237"/>
            <a:ext cx="3076052" cy="23070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57103" y="9226053"/>
            <a:ext cx="914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12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4" name="pasted-image-filtered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267" y="4536942"/>
            <a:ext cx="3311288" cy="2727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9E95A9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738FAF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9E95A9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738FAF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657</Words>
  <Application>Microsoft Office PowerPoint</Application>
  <PresentationFormat>Personalizado</PresentationFormat>
  <Paragraphs>129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New_Template4</vt:lpstr>
      <vt:lpstr>Con creditos reconocidos, Aprendiazaje-Servicio obligatorio en la Universidad Politécnica de Hong Kong</vt:lpstr>
      <vt:lpstr>La Universidad Politécnica de Hong Kong</vt:lpstr>
      <vt:lpstr>Core Strategy</vt:lpstr>
      <vt:lpstr>The Challenge:</vt:lpstr>
      <vt:lpstr>Sample Workload of a SL Subject</vt:lpstr>
      <vt:lpstr>Progress in Implementation</vt:lpstr>
      <vt:lpstr>Approved Service-Learning Subjects</vt:lpstr>
      <vt:lpstr>Where do students serve?</vt:lpstr>
      <vt:lpstr>Computers, Internet and Power</vt:lpstr>
      <vt:lpstr>Hospitality Management —  Hotel and Tourism</vt:lpstr>
      <vt:lpstr>Vision Screening — Optometry</vt:lpstr>
      <vt:lpstr>Healthy Lifestyle Challenges  for Developing Communities - Nursing</vt:lpstr>
      <vt:lpstr>Global Service-Learning Scheme 2016  University Social Responsibility Network</vt:lpstr>
      <vt:lpstr>Second International Conference on Service-Learning (ICSL 2016) 1-2 December, 2016,  Hong Kong Polytechnic University, Hong Kong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Service Learning  –  Implementation &amp; Pedagogy</dc:title>
  <dc:creator>HO, yt suki [OSL]</dc:creator>
  <cp:lastModifiedBy>User</cp:lastModifiedBy>
  <cp:revision>54</cp:revision>
  <cp:lastPrinted>2015-05-02T04:20:26Z</cp:lastPrinted>
  <dcterms:modified xsi:type="dcterms:W3CDTF">2016-08-24T13:37:12Z</dcterms:modified>
</cp:coreProperties>
</file>