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65" r:id="rId4"/>
    <p:sldId id="266" r:id="rId5"/>
    <p:sldId id="268" r:id="rId6"/>
    <p:sldId id="269" r:id="rId7"/>
    <p:sldId id="270" r:id="rId8"/>
    <p:sldId id="261" r:id="rId9"/>
    <p:sldId id="262" r:id="rId10"/>
    <p:sldId id="264" r:id="rId11"/>
    <p:sldId id="279" r:id="rId12"/>
    <p:sldId id="275" r:id="rId13"/>
    <p:sldId id="271" r:id="rId14"/>
    <p:sldId id="273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F757D-E2DF-4450-9DDC-3BE872D0CE0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C1EFB0E-AB2B-4B1D-94C6-B9E350D67CD1}">
      <dgm:prSet phldrT="[Texto]"/>
      <dgm:spPr/>
      <dgm:t>
        <a:bodyPr/>
        <a:lstStyle/>
        <a:p>
          <a:r>
            <a:rPr lang="es-CO" dirty="0" err="1" smtClean="0"/>
            <a:t>Service</a:t>
          </a:r>
          <a:r>
            <a:rPr lang="es-CO" dirty="0" smtClean="0"/>
            <a:t> </a:t>
          </a:r>
          <a:r>
            <a:rPr lang="es-CO" dirty="0" err="1" smtClean="0"/>
            <a:t>Learning</a:t>
          </a:r>
          <a:r>
            <a:rPr lang="es-CO" dirty="0" smtClean="0"/>
            <a:t> y CBL (U. Santa Clara y Gonzaga USA) (2007)</a:t>
          </a:r>
          <a:endParaRPr lang="es-CO" dirty="0"/>
        </a:p>
      </dgm:t>
    </dgm:pt>
    <dgm:pt modelId="{DBB7814F-0A20-46E5-B3B4-D34D51FE1A1A}" type="parTrans" cxnId="{36C435AA-DBB6-41DC-B20E-B53EA2ACA03E}">
      <dgm:prSet/>
      <dgm:spPr/>
      <dgm:t>
        <a:bodyPr/>
        <a:lstStyle/>
        <a:p>
          <a:endParaRPr lang="es-CO"/>
        </a:p>
      </dgm:t>
    </dgm:pt>
    <dgm:pt modelId="{B4EFCBAE-9C96-45D6-A560-FD04F45276B8}" type="sibTrans" cxnId="{36C435AA-DBB6-41DC-B20E-B53EA2ACA03E}">
      <dgm:prSet/>
      <dgm:spPr/>
      <dgm:t>
        <a:bodyPr/>
        <a:lstStyle/>
        <a:p>
          <a:endParaRPr lang="es-CO"/>
        </a:p>
      </dgm:t>
    </dgm:pt>
    <dgm:pt modelId="{A6C78D61-63D5-4573-8038-AF0139D8BC23}">
      <dgm:prSet phldrT="[Texto]"/>
      <dgm:spPr/>
      <dgm:t>
        <a:bodyPr/>
        <a:lstStyle/>
        <a:p>
          <a:r>
            <a:rPr lang="es-CO" dirty="0" smtClean="0"/>
            <a:t> Relación con CLAYSS en México (REDIVU) (2010)</a:t>
          </a:r>
        </a:p>
        <a:p>
          <a:endParaRPr lang="es-CO" dirty="0"/>
        </a:p>
      </dgm:t>
    </dgm:pt>
    <dgm:pt modelId="{E3CC55C9-AAAB-4323-9C2C-052753EF2C00}" type="parTrans" cxnId="{4D515669-A426-4C1B-8552-1D4531AA00EF}">
      <dgm:prSet/>
      <dgm:spPr/>
      <dgm:t>
        <a:bodyPr/>
        <a:lstStyle/>
        <a:p>
          <a:endParaRPr lang="es-CO"/>
        </a:p>
      </dgm:t>
    </dgm:pt>
    <dgm:pt modelId="{59EFC550-07D8-4B11-967A-81D2621CC179}" type="sibTrans" cxnId="{4D515669-A426-4C1B-8552-1D4531AA00EF}">
      <dgm:prSet/>
      <dgm:spPr/>
      <dgm:t>
        <a:bodyPr/>
        <a:lstStyle/>
        <a:p>
          <a:endParaRPr lang="es-CO"/>
        </a:p>
      </dgm:t>
    </dgm:pt>
    <dgm:pt modelId="{F4A6E8EA-7FDC-405D-8B2C-C7F6A2AA770B}">
      <dgm:prSet phldrT="[Texto]"/>
      <dgm:spPr/>
      <dgm:t>
        <a:bodyPr/>
        <a:lstStyle/>
        <a:p>
          <a:r>
            <a:rPr lang="es-CO" dirty="0" smtClean="0"/>
            <a:t>Capacitación de docentes en Cali (María Nieves Tapia) (2011)</a:t>
          </a:r>
          <a:endParaRPr lang="es-CO" dirty="0"/>
        </a:p>
      </dgm:t>
    </dgm:pt>
    <dgm:pt modelId="{C64C312F-5883-4B48-8917-3FACEBB8B124}" type="parTrans" cxnId="{DE5E181F-4FAD-40D7-B88A-6AC55FF1C9A4}">
      <dgm:prSet/>
      <dgm:spPr/>
      <dgm:t>
        <a:bodyPr/>
        <a:lstStyle/>
        <a:p>
          <a:endParaRPr lang="es-CO"/>
        </a:p>
      </dgm:t>
    </dgm:pt>
    <dgm:pt modelId="{174B2CE2-BCA1-46DB-B7F4-AAE5B0E0C214}" type="sibTrans" cxnId="{DE5E181F-4FAD-40D7-B88A-6AC55FF1C9A4}">
      <dgm:prSet/>
      <dgm:spPr/>
      <dgm:t>
        <a:bodyPr/>
        <a:lstStyle/>
        <a:p>
          <a:endParaRPr lang="es-CO"/>
        </a:p>
      </dgm:t>
    </dgm:pt>
    <dgm:pt modelId="{97610999-ABB4-4662-BFBB-9FE351C3B441}">
      <dgm:prSet phldrT="[Texto]"/>
      <dgm:spPr/>
      <dgm:t>
        <a:bodyPr/>
        <a:lstStyle/>
        <a:p>
          <a:r>
            <a:rPr lang="es-CO" dirty="0" smtClean="0"/>
            <a:t>Programa de Apoyo y Fortalecimiento  para programas de ASS  (2013-2014)</a:t>
          </a:r>
          <a:endParaRPr lang="es-CO" dirty="0"/>
        </a:p>
      </dgm:t>
    </dgm:pt>
    <dgm:pt modelId="{50658D83-EAAE-4AE1-9486-69ECCC88A941}" type="parTrans" cxnId="{691CAA29-7CA7-4F96-BEE4-186953CADB16}">
      <dgm:prSet/>
      <dgm:spPr/>
      <dgm:t>
        <a:bodyPr/>
        <a:lstStyle/>
        <a:p>
          <a:endParaRPr lang="es-CO"/>
        </a:p>
      </dgm:t>
    </dgm:pt>
    <dgm:pt modelId="{9F5F0C10-5091-4D49-A0F6-2318F8A45792}" type="sibTrans" cxnId="{691CAA29-7CA7-4F96-BEE4-186953CADB16}">
      <dgm:prSet/>
      <dgm:spPr/>
      <dgm:t>
        <a:bodyPr/>
        <a:lstStyle/>
        <a:p>
          <a:endParaRPr lang="es-CO"/>
        </a:p>
      </dgm:t>
    </dgm:pt>
    <dgm:pt modelId="{6E6145C6-2A98-4A8D-939F-79113E0DBFD0}" type="pres">
      <dgm:prSet presAssocID="{F5AF757D-E2DF-4450-9DDC-3BE872D0CE06}" presName="Name0" presStyleCnt="0">
        <dgm:presLayoutVars>
          <dgm:dir/>
          <dgm:resizeHandles val="exact"/>
        </dgm:presLayoutVars>
      </dgm:prSet>
      <dgm:spPr/>
    </dgm:pt>
    <dgm:pt modelId="{25BC059A-2771-4B7A-9FD7-B206BE984065}" type="pres">
      <dgm:prSet presAssocID="{F5AF757D-E2DF-4450-9DDC-3BE872D0CE06}" presName="arrow" presStyleLbl="bgShp" presStyleIdx="0" presStyleCnt="1"/>
      <dgm:spPr/>
    </dgm:pt>
    <dgm:pt modelId="{35E31DC5-2A61-46AF-AE45-C1B0ED6E689F}" type="pres">
      <dgm:prSet presAssocID="{F5AF757D-E2DF-4450-9DDC-3BE872D0CE06}" presName="points" presStyleCnt="0"/>
      <dgm:spPr/>
    </dgm:pt>
    <dgm:pt modelId="{B31A0319-C56F-42F3-B724-97ECC711761E}" type="pres">
      <dgm:prSet presAssocID="{7C1EFB0E-AB2B-4B1D-94C6-B9E350D67CD1}" presName="compositeA" presStyleCnt="0"/>
      <dgm:spPr/>
    </dgm:pt>
    <dgm:pt modelId="{ADD77E12-571B-45F8-8E22-CF3F40604B5B}" type="pres">
      <dgm:prSet presAssocID="{7C1EFB0E-AB2B-4B1D-94C6-B9E350D67CD1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50B43D-8C5B-4C97-86EB-2A29434134C3}" type="pres">
      <dgm:prSet presAssocID="{7C1EFB0E-AB2B-4B1D-94C6-B9E350D67CD1}" presName="circleA" presStyleLbl="node1" presStyleIdx="0" presStyleCnt="4"/>
      <dgm:spPr/>
    </dgm:pt>
    <dgm:pt modelId="{16840281-4ABE-4164-8D44-5CD8F13BE737}" type="pres">
      <dgm:prSet presAssocID="{7C1EFB0E-AB2B-4B1D-94C6-B9E350D67CD1}" presName="spaceA" presStyleCnt="0"/>
      <dgm:spPr/>
    </dgm:pt>
    <dgm:pt modelId="{9D6C97C6-3790-4241-8D68-06F7AFF3E1CD}" type="pres">
      <dgm:prSet presAssocID="{B4EFCBAE-9C96-45D6-A560-FD04F45276B8}" presName="space" presStyleCnt="0"/>
      <dgm:spPr/>
    </dgm:pt>
    <dgm:pt modelId="{B6B30F7B-3A18-47B7-A010-CCF7ED4654AE}" type="pres">
      <dgm:prSet presAssocID="{A6C78D61-63D5-4573-8038-AF0139D8BC23}" presName="compositeB" presStyleCnt="0"/>
      <dgm:spPr/>
    </dgm:pt>
    <dgm:pt modelId="{50A237C8-8AA0-4129-A316-A55C9BB7F1FB}" type="pres">
      <dgm:prSet presAssocID="{A6C78D61-63D5-4573-8038-AF0139D8BC23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D7B8A4-63AA-4F37-BCA8-A27315C9C1B4}" type="pres">
      <dgm:prSet presAssocID="{A6C78D61-63D5-4573-8038-AF0139D8BC23}" presName="circleB" presStyleLbl="node1" presStyleIdx="1" presStyleCnt="4"/>
      <dgm:spPr/>
    </dgm:pt>
    <dgm:pt modelId="{FF875D8E-EEFC-4F15-92E0-52865DEF8C9C}" type="pres">
      <dgm:prSet presAssocID="{A6C78D61-63D5-4573-8038-AF0139D8BC23}" presName="spaceB" presStyleCnt="0"/>
      <dgm:spPr/>
    </dgm:pt>
    <dgm:pt modelId="{DCF824A3-0013-4728-A841-6DDD06A4E356}" type="pres">
      <dgm:prSet presAssocID="{59EFC550-07D8-4B11-967A-81D2621CC179}" presName="space" presStyleCnt="0"/>
      <dgm:spPr/>
    </dgm:pt>
    <dgm:pt modelId="{70ED8B1D-10F3-48C0-90C5-71CA4A11441B}" type="pres">
      <dgm:prSet presAssocID="{F4A6E8EA-7FDC-405D-8B2C-C7F6A2AA770B}" presName="compositeA" presStyleCnt="0"/>
      <dgm:spPr/>
    </dgm:pt>
    <dgm:pt modelId="{068BA855-7964-4F46-8499-FE5C1E2D80B5}" type="pres">
      <dgm:prSet presAssocID="{F4A6E8EA-7FDC-405D-8B2C-C7F6A2AA770B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F4ABEF-1D56-4747-BA6F-2BBCF3E2B85B}" type="pres">
      <dgm:prSet presAssocID="{F4A6E8EA-7FDC-405D-8B2C-C7F6A2AA770B}" presName="circleA" presStyleLbl="node1" presStyleIdx="2" presStyleCnt="4"/>
      <dgm:spPr/>
    </dgm:pt>
    <dgm:pt modelId="{AB235910-BEC3-48BA-98BD-1F2E33C69156}" type="pres">
      <dgm:prSet presAssocID="{F4A6E8EA-7FDC-405D-8B2C-C7F6A2AA770B}" presName="spaceA" presStyleCnt="0"/>
      <dgm:spPr/>
    </dgm:pt>
    <dgm:pt modelId="{C40A834A-7213-4BE8-A34C-E8A7F3C2B0C5}" type="pres">
      <dgm:prSet presAssocID="{174B2CE2-BCA1-46DB-B7F4-AAE5B0E0C214}" presName="space" presStyleCnt="0"/>
      <dgm:spPr/>
    </dgm:pt>
    <dgm:pt modelId="{57805C2A-A796-4CDF-B0C9-5D70129D53C8}" type="pres">
      <dgm:prSet presAssocID="{97610999-ABB4-4662-BFBB-9FE351C3B441}" presName="compositeB" presStyleCnt="0"/>
      <dgm:spPr/>
    </dgm:pt>
    <dgm:pt modelId="{8D096140-F988-4CD4-A7A0-32736D1F8D37}" type="pres">
      <dgm:prSet presAssocID="{97610999-ABB4-4662-BFBB-9FE351C3B44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459417-6886-4D4A-9512-7C64F82FDA33}" type="pres">
      <dgm:prSet presAssocID="{97610999-ABB4-4662-BFBB-9FE351C3B441}" presName="circleB" presStyleLbl="node1" presStyleIdx="3" presStyleCnt="4"/>
      <dgm:spPr/>
    </dgm:pt>
    <dgm:pt modelId="{13945DF6-3462-4F31-BBF1-57463A7D5138}" type="pres">
      <dgm:prSet presAssocID="{97610999-ABB4-4662-BFBB-9FE351C3B441}" presName="spaceB" presStyleCnt="0"/>
      <dgm:spPr/>
    </dgm:pt>
  </dgm:ptLst>
  <dgm:cxnLst>
    <dgm:cxn modelId="{DE5E181F-4FAD-40D7-B88A-6AC55FF1C9A4}" srcId="{F5AF757D-E2DF-4450-9DDC-3BE872D0CE06}" destId="{F4A6E8EA-7FDC-405D-8B2C-C7F6A2AA770B}" srcOrd="2" destOrd="0" parTransId="{C64C312F-5883-4B48-8917-3FACEBB8B124}" sibTransId="{174B2CE2-BCA1-46DB-B7F4-AAE5B0E0C214}"/>
    <dgm:cxn modelId="{C37E0E64-4FE2-4B97-ACC8-830B9B2DB0C4}" type="presOf" srcId="{7C1EFB0E-AB2B-4B1D-94C6-B9E350D67CD1}" destId="{ADD77E12-571B-45F8-8E22-CF3F40604B5B}" srcOrd="0" destOrd="0" presId="urn:microsoft.com/office/officeart/2005/8/layout/hProcess11"/>
    <dgm:cxn modelId="{691CAA29-7CA7-4F96-BEE4-186953CADB16}" srcId="{F5AF757D-E2DF-4450-9DDC-3BE872D0CE06}" destId="{97610999-ABB4-4662-BFBB-9FE351C3B441}" srcOrd="3" destOrd="0" parTransId="{50658D83-EAAE-4AE1-9486-69ECCC88A941}" sibTransId="{9F5F0C10-5091-4D49-A0F6-2318F8A45792}"/>
    <dgm:cxn modelId="{A20596A3-38EE-45F5-8B85-49C75EE32020}" type="presOf" srcId="{F4A6E8EA-7FDC-405D-8B2C-C7F6A2AA770B}" destId="{068BA855-7964-4F46-8499-FE5C1E2D80B5}" srcOrd="0" destOrd="0" presId="urn:microsoft.com/office/officeart/2005/8/layout/hProcess11"/>
    <dgm:cxn modelId="{2B89051B-FCA2-4998-952E-E1BF89B042A9}" type="presOf" srcId="{97610999-ABB4-4662-BFBB-9FE351C3B441}" destId="{8D096140-F988-4CD4-A7A0-32736D1F8D37}" srcOrd="0" destOrd="0" presId="urn:microsoft.com/office/officeart/2005/8/layout/hProcess11"/>
    <dgm:cxn modelId="{201B4B38-64BD-4A00-8141-76424A5AA4F5}" type="presOf" srcId="{A6C78D61-63D5-4573-8038-AF0139D8BC23}" destId="{50A237C8-8AA0-4129-A316-A55C9BB7F1FB}" srcOrd="0" destOrd="0" presId="urn:microsoft.com/office/officeart/2005/8/layout/hProcess11"/>
    <dgm:cxn modelId="{5472A0D1-8A23-4510-8A2C-E9A02516F2EB}" type="presOf" srcId="{F5AF757D-E2DF-4450-9DDC-3BE872D0CE06}" destId="{6E6145C6-2A98-4A8D-939F-79113E0DBFD0}" srcOrd="0" destOrd="0" presId="urn:microsoft.com/office/officeart/2005/8/layout/hProcess11"/>
    <dgm:cxn modelId="{4D515669-A426-4C1B-8552-1D4531AA00EF}" srcId="{F5AF757D-E2DF-4450-9DDC-3BE872D0CE06}" destId="{A6C78D61-63D5-4573-8038-AF0139D8BC23}" srcOrd="1" destOrd="0" parTransId="{E3CC55C9-AAAB-4323-9C2C-052753EF2C00}" sibTransId="{59EFC550-07D8-4B11-967A-81D2621CC179}"/>
    <dgm:cxn modelId="{36C435AA-DBB6-41DC-B20E-B53EA2ACA03E}" srcId="{F5AF757D-E2DF-4450-9DDC-3BE872D0CE06}" destId="{7C1EFB0E-AB2B-4B1D-94C6-B9E350D67CD1}" srcOrd="0" destOrd="0" parTransId="{DBB7814F-0A20-46E5-B3B4-D34D51FE1A1A}" sibTransId="{B4EFCBAE-9C96-45D6-A560-FD04F45276B8}"/>
    <dgm:cxn modelId="{72F460FB-1D44-4906-92A6-67561DAB85C2}" type="presParOf" srcId="{6E6145C6-2A98-4A8D-939F-79113E0DBFD0}" destId="{25BC059A-2771-4B7A-9FD7-B206BE984065}" srcOrd="0" destOrd="0" presId="urn:microsoft.com/office/officeart/2005/8/layout/hProcess11"/>
    <dgm:cxn modelId="{6ED2931D-637A-4F71-B62C-9C60C696D86F}" type="presParOf" srcId="{6E6145C6-2A98-4A8D-939F-79113E0DBFD0}" destId="{35E31DC5-2A61-46AF-AE45-C1B0ED6E689F}" srcOrd="1" destOrd="0" presId="urn:microsoft.com/office/officeart/2005/8/layout/hProcess11"/>
    <dgm:cxn modelId="{63FC5064-8D21-4012-A32D-EEB4516A3B7A}" type="presParOf" srcId="{35E31DC5-2A61-46AF-AE45-C1B0ED6E689F}" destId="{B31A0319-C56F-42F3-B724-97ECC711761E}" srcOrd="0" destOrd="0" presId="urn:microsoft.com/office/officeart/2005/8/layout/hProcess11"/>
    <dgm:cxn modelId="{0A288CC8-DDFC-445B-8239-BB662F2A718B}" type="presParOf" srcId="{B31A0319-C56F-42F3-B724-97ECC711761E}" destId="{ADD77E12-571B-45F8-8E22-CF3F40604B5B}" srcOrd="0" destOrd="0" presId="urn:microsoft.com/office/officeart/2005/8/layout/hProcess11"/>
    <dgm:cxn modelId="{49DAA53A-BDA9-4550-B716-E824409CCF9F}" type="presParOf" srcId="{B31A0319-C56F-42F3-B724-97ECC711761E}" destId="{6A50B43D-8C5B-4C97-86EB-2A29434134C3}" srcOrd="1" destOrd="0" presId="urn:microsoft.com/office/officeart/2005/8/layout/hProcess11"/>
    <dgm:cxn modelId="{510589D1-6EE3-49CB-A7F8-98691252CC94}" type="presParOf" srcId="{B31A0319-C56F-42F3-B724-97ECC711761E}" destId="{16840281-4ABE-4164-8D44-5CD8F13BE737}" srcOrd="2" destOrd="0" presId="urn:microsoft.com/office/officeart/2005/8/layout/hProcess11"/>
    <dgm:cxn modelId="{DF365523-7E21-4206-9482-E8E36FF99406}" type="presParOf" srcId="{35E31DC5-2A61-46AF-AE45-C1B0ED6E689F}" destId="{9D6C97C6-3790-4241-8D68-06F7AFF3E1CD}" srcOrd="1" destOrd="0" presId="urn:microsoft.com/office/officeart/2005/8/layout/hProcess11"/>
    <dgm:cxn modelId="{98E45641-50CF-4F22-934F-7F3E5EEB7744}" type="presParOf" srcId="{35E31DC5-2A61-46AF-AE45-C1B0ED6E689F}" destId="{B6B30F7B-3A18-47B7-A010-CCF7ED4654AE}" srcOrd="2" destOrd="0" presId="urn:microsoft.com/office/officeart/2005/8/layout/hProcess11"/>
    <dgm:cxn modelId="{A8C6DB7B-8240-49F6-B2CF-95A8BBA400D7}" type="presParOf" srcId="{B6B30F7B-3A18-47B7-A010-CCF7ED4654AE}" destId="{50A237C8-8AA0-4129-A316-A55C9BB7F1FB}" srcOrd="0" destOrd="0" presId="urn:microsoft.com/office/officeart/2005/8/layout/hProcess11"/>
    <dgm:cxn modelId="{68B9DDE1-8999-4E80-9BC4-1902877AB093}" type="presParOf" srcId="{B6B30F7B-3A18-47B7-A010-CCF7ED4654AE}" destId="{3CD7B8A4-63AA-4F37-BCA8-A27315C9C1B4}" srcOrd="1" destOrd="0" presId="urn:microsoft.com/office/officeart/2005/8/layout/hProcess11"/>
    <dgm:cxn modelId="{05CED17F-E638-44F8-9F05-3524913EA7EB}" type="presParOf" srcId="{B6B30F7B-3A18-47B7-A010-CCF7ED4654AE}" destId="{FF875D8E-EEFC-4F15-92E0-52865DEF8C9C}" srcOrd="2" destOrd="0" presId="urn:microsoft.com/office/officeart/2005/8/layout/hProcess11"/>
    <dgm:cxn modelId="{D8965DBE-33AD-41F0-B575-D6B489336357}" type="presParOf" srcId="{35E31DC5-2A61-46AF-AE45-C1B0ED6E689F}" destId="{DCF824A3-0013-4728-A841-6DDD06A4E356}" srcOrd="3" destOrd="0" presId="urn:microsoft.com/office/officeart/2005/8/layout/hProcess11"/>
    <dgm:cxn modelId="{3D541E9B-4696-4829-8CEC-2CE136F68093}" type="presParOf" srcId="{35E31DC5-2A61-46AF-AE45-C1B0ED6E689F}" destId="{70ED8B1D-10F3-48C0-90C5-71CA4A11441B}" srcOrd="4" destOrd="0" presId="urn:microsoft.com/office/officeart/2005/8/layout/hProcess11"/>
    <dgm:cxn modelId="{CA8C8E2F-82BE-4E26-BB87-52A018700350}" type="presParOf" srcId="{70ED8B1D-10F3-48C0-90C5-71CA4A11441B}" destId="{068BA855-7964-4F46-8499-FE5C1E2D80B5}" srcOrd="0" destOrd="0" presId="urn:microsoft.com/office/officeart/2005/8/layout/hProcess11"/>
    <dgm:cxn modelId="{49A0CB34-2C52-4E33-AA4A-3E504B0EDA19}" type="presParOf" srcId="{70ED8B1D-10F3-48C0-90C5-71CA4A11441B}" destId="{F0F4ABEF-1D56-4747-BA6F-2BBCF3E2B85B}" srcOrd="1" destOrd="0" presId="urn:microsoft.com/office/officeart/2005/8/layout/hProcess11"/>
    <dgm:cxn modelId="{5A372AC8-08BB-49F1-B74A-1E25CE547309}" type="presParOf" srcId="{70ED8B1D-10F3-48C0-90C5-71CA4A11441B}" destId="{AB235910-BEC3-48BA-98BD-1F2E33C69156}" srcOrd="2" destOrd="0" presId="urn:microsoft.com/office/officeart/2005/8/layout/hProcess11"/>
    <dgm:cxn modelId="{76876A2D-01B1-472D-9E5D-EE0744E50D02}" type="presParOf" srcId="{35E31DC5-2A61-46AF-AE45-C1B0ED6E689F}" destId="{C40A834A-7213-4BE8-A34C-E8A7F3C2B0C5}" srcOrd="5" destOrd="0" presId="urn:microsoft.com/office/officeart/2005/8/layout/hProcess11"/>
    <dgm:cxn modelId="{D848C5D5-8121-43B4-BC1D-B6CC3546B5FB}" type="presParOf" srcId="{35E31DC5-2A61-46AF-AE45-C1B0ED6E689F}" destId="{57805C2A-A796-4CDF-B0C9-5D70129D53C8}" srcOrd="6" destOrd="0" presId="urn:microsoft.com/office/officeart/2005/8/layout/hProcess11"/>
    <dgm:cxn modelId="{F82CAAD9-2CD4-40B5-ADDA-7F3C8B0AEB70}" type="presParOf" srcId="{57805C2A-A796-4CDF-B0C9-5D70129D53C8}" destId="{8D096140-F988-4CD4-A7A0-32736D1F8D37}" srcOrd="0" destOrd="0" presId="urn:microsoft.com/office/officeart/2005/8/layout/hProcess11"/>
    <dgm:cxn modelId="{46ADC0FF-E4DD-4499-AFF0-BC850BDBB95E}" type="presParOf" srcId="{57805C2A-A796-4CDF-B0C9-5D70129D53C8}" destId="{21459417-6886-4D4A-9512-7C64F82FDA33}" srcOrd="1" destOrd="0" presId="urn:microsoft.com/office/officeart/2005/8/layout/hProcess11"/>
    <dgm:cxn modelId="{8CDD1407-B145-4CF8-A163-4FE273F4369F}" type="presParOf" srcId="{57805C2A-A796-4CDF-B0C9-5D70129D53C8}" destId="{13945DF6-3462-4F31-BBF1-57463A7D51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E3D97-4D6E-4DCD-89FE-335F8A10062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449C85B-9DA4-4FA2-878B-38DBA1F4FCEB}">
      <dgm:prSet phldrT="[Texto]"/>
      <dgm:spPr/>
      <dgm:t>
        <a:bodyPr/>
        <a:lstStyle/>
        <a:p>
          <a:r>
            <a:rPr lang="es-CO" dirty="0" err="1" smtClean="0"/>
            <a:t>Service</a:t>
          </a:r>
          <a:r>
            <a:rPr lang="es-CO" dirty="0" smtClean="0"/>
            <a:t> </a:t>
          </a:r>
          <a:r>
            <a:rPr lang="es-CO" dirty="0" err="1" smtClean="0"/>
            <a:t>Learning</a:t>
          </a:r>
          <a:r>
            <a:rPr lang="es-CO" dirty="0" smtClean="0"/>
            <a:t> 2007</a:t>
          </a:r>
          <a:endParaRPr lang="es-CO" dirty="0"/>
        </a:p>
      </dgm:t>
    </dgm:pt>
    <dgm:pt modelId="{52FBD036-010D-447C-9186-E434C3B6E19C}" type="parTrans" cxnId="{E6817924-7DCF-4F6C-8DA3-CD3CBAEEEDFA}">
      <dgm:prSet/>
      <dgm:spPr/>
      <dgm:t>
        <a:bodyPr/>
        <a:lstStyle/>
        <a:p>
          <a:endParaRPr lang="es-CO"/>
        </a:p>
      </dgm:t>
    </dgm:pt>
    <dgm:pt modelId="{E10F8E25-B0CE-4256-A039-4CEF59D03139}" type="sibTrans" cxnId="{E6817924-7DCF-4F6C-8DA3-CD3CBAEEEDFA}">
      <dgm:prSet/>
      <dgm:spPr/>
      <dgm:t>
        <a:bodyPr/>
        <a:lstStyle/>
        <a:p>
          <a:endParaRPr lang="es-CO"/>
        </a:p>
      </dgm:t>
    </dgm:pt>
    <dgm:pt modelId="{7C4B07D7-62F9-49A8-B705-9EA411E4B5F2}">
      <dgm:prSet phldrT="[Texto]"/>
      <dgm:spPr/>
      <dgm:t>
        <a:bodyPr/>
        <a:lstStyle/>
        <a:p>
          <a:r>
            <a:rPr lang="es-CO" dirty="0" smtClean="0"/>
            <a:t>Formación en AS México 2010</a:t>
          </a:r>
          <a:endParaRPr lang="es-CO" dirty="0"/>
        </a:p>
      </dgm:t>
    </dgm:pt>
    <dgm:pt modelId="{EC0D4797-0433-4345-8614-C79B392600A8}" type="parTrans" cxnId="{F029F523-5824-42EC-B3B6-DD29522637C7}">
      <dgm:prSet/>
      <dgm:spPr/>
      <dgm:t>
        <a:bodyPr/>
        <a:lstStyle/>
        <a:p>
          <a:endParaRPr lang="es-CO"/>
        </a:p>
      </dgm:t>
    </dgm:pt>
    <dgm:pt modelId="{F64EA906-8DB6-4488-8A8D-29F4D464F6BC}" type="sibTrans" cxnId="{F029F523-5824-42EC-B3B6-DD29522637C7}">
      <dgm:prSet/>
      <dgm:spPr/>
      <dgm:t>
        <a:bodyPr/>
        <a:lstStyle/>
        <a:p>
          <a:endParaRPr lang="es-CO"/>
        </a:p>
      </dgm:t>
    </dgm:pt>
    <dgm:pt modelId="{34ED5239-4733-43C0-BEE9-1EE31491E7FA}">
      <dgm:prSet phldrT="[Texto]"/>
      <dgm:spPr/>
      <dgm:t>
        <a:bodyPr/>
        <a:lstStyle/>
        <a:p>
          <a:r>
            <a:rPr lang="es-CO" dirty="0" smtClean="0"/>
            <a:t>Capacitación en AS Cali 2011</a:t>
          </a:r>
          <a:endParaRPr lang="es-CO" dirty="0"/>
        </a:p>
      </dgm:t>
    </dgm:pt>
    <dgm:pt modelId="{A95CA5D5-54F2-4C36-ADCE-C68C7E3B015D}" type="parTrans" cxnId="{55692860-88DD-467D-84E3-BA9504AF87C1}">
      <dgm:prSet/>
      <dgm:spPr/>
      <dgm:t>
        <a:bodyPr/>
        <a:lstStyle/>
        <a:p>
          <a:endParaRPr lang="es-CO"/>
        </a:p>
      </dgm:t>
    </dgm:pt>
    <dgm:pt modelId="{BD6C636F-1963-4183-9456-AECF4E2240FB}" type="sibTrans" cxnId="{55692860-88DD-467D-84E3-BA9504AF87C1}">
      <dgm:prSet/>
      <dgm:spPr/>
      <dgm:t>
        <a:bodyPr/>
        <a:lstStyle/>
        <a:p>
          <a:endParaRPr lang="es-CO"/>
        </a:p>
      </dgm:t>
    </dgm:pt>
    <dgm:pt modelId="{8A1DF2A1-19CE-46D5-B1B2-3174C0514A77}">
      <dgm:prSet phldrT="[Texto]"/>
      <dgm:spPr/>
      <dgm:t>
        <a:bodyPr/>
        <a:lstStyle/>
        <a:p>
          <a:r>
            <a:rPr lang="es-CO" dirty="0" smtClean="0"/>
            <a:t>Programa de apoyo y fortalecimiento CLAYSS 2013-2014</a:t>
          </a:r>
          <a:endParaRPr lang="es-CO" dirty="0"/>
        </a:p>
      </dgm:t>
    </dgm:pt>
    <dgm:pt modelId="{C3DCD9CE-5A2A-4398-BEAA-BC207711C3D0}" type="parTrans" cxnId="{B38D61C5-8552-4F53-AE47-35FFBB4D774B}">
      <dgm:prSet/>
      <dgm:spPr/>
      <dgm:t>
        <a:bodyPr/>
        <a:lstStyle/>
        <a:p>
          <a:endParaRPr lang="es-CO"/>
        </a:p>
      </dgm:t>
    </dgm:pt>
    <dgm:pt modelId="{C56C361C-4697-4728-AB7F-E4ACC391CC35}" type="sibTrans" cxnId="{B38D61C5-8552-4F53-AE47-35FFBB4D774B}">
      <dgm:prSet/>
      <dgm:spPr/>
      <dgm:t>
        <a:bodyPr/>
        <a:lstStyle/>
        <a:p>
          <a:endParaRPr lang="es-CO"/>
        </a:p>
      </dgm:t>
    </dgm:pt>
    <dgm:pt modelId="{A336BD9B-7984-462B-8F64-2C3A7B048017}">
      <dgm:prSet phldrT="[Texto]" custT="1"/>
      <dgm:spPr/>
      <dgm:t>
        <a:bodyPr/>
        <a:lstStyle/>
        <a:p>
          <a:r>
            <a:rPr lang="es-CO" sz="1600" b="1" dirty="0" smtClean="0"/>
            <a:t>Experiencia Formativa para el CS y la Paz 2015…</a:t>
          </a:r>
          <a:endParaRPr lang="es-CO" sz="1600" b="1" dirty="0"/>
        </a:p>
      </dgm:t>
    </dgm:pt>
    <dgm:pt modelId="{887F95E7-AA1D-400A-B8B7-75252DC77D9B}" type="parTrans" cxnId="{34CCF000-7011-4148-B267-D68412452023}">
      <dgm:prSet/>
      <dgm:spPr/>
      <dgm:t>
        <a:bodyPr/>
        <a:lstStyle/>
        <a:p>
          <a:endParaRPr lang="es-CO"/>
        </a:p>
      </dgm:t>
    </dgm:pt>
    <dgm:pt modelId="{B6F777CF-2419-4797-8861-4218BEF3F7DF}" type="sibTrans" cxnId="{34CCF000-7011-4148-B267-D68412452023}">
      <dgm:prSet/>
      <dgm:spPr/>
      <dgm:t>
        <a:bodyPr/>
        <a:lstStyle/>
        <a:p>
          <a:endParaRPr lang="es-CO"/>
        </a:p>
      </dgm:t>
    </dgm:pt>
    <dgm:pt modelId="{ACE51ED9-3DEB-4664-B1EE-1F50A871F0A2}" type="pres">
      <dgm:prSet presAssocID="{BDAE3D97-4D6E-4DCD-89FE-335F8A10062A}" presName="Name0" presStyleCnt="0">
        <dgm:presLayoutVars>
          <dgm:dir/>
          <dgm:resizeHandles val="exact"/>
        </dgm:presLayoutVars>
      </dgm:prSet>
      <dgm:spPr/>
    </dgm:pt>
    <dgm:pt modelId="{31543054-5A0A-4B74-8952-02BF4DF55813}" type="pres">
      <dgm:prSet presAssocID="{BDAE3D97-4D6E-4DCD-89FE-335F8A10062A}" presName="arrow" presStyleLbl="bgShp" presStyleIdx="0" presStyleCnt="1"/>
      <dgm:spPr/>
    </dgm:pt>
    <dgm:pt modelId="{E4DA0756-9C7A-43FF-BF22-F8EF64C7E509}" type="pres">
      <dgm:prSet presAssocID="{BDAE3D97-4D6E-4DCD-89FE-335F8A10062A}" presName="points" presStyleCnt="0"/>
      <dgm:spPr/>
    </dgm:pt>
    <dgm:pt modelId="{B1AF2E82-8298-4599-B562-3C6C47A75592}" type="pres">
      <dgm:prSet presAssocID="{B449C85B-9DA4-4FA2-878B-38DBA1F4FCEB}" presName="compositeA" presStyleCnt="0"/>
      <dgm:spPr/>
    </dgm:pt>
    <dgm:pt modelId="{994E9C00-1016-4D6E-A490-5432212076AB}" type="pres">
      <dgm:prSet presAssocID="{B449C85B-9DA4-4FA2-878B-38DBA1F4FCEB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4DB09B-124E-4D9F-A2BE-5AFB2944516F}" type="pres">
      <dgm:prSet presAssocID="{B449C85B-9DA4-4FA2-878B-38DBA1F4FCEB}" presName="circleA" presStyleLbl="node1" presStyleIdx="0" presStyleCnt="5"/>
      <dgm:spPr/>
    </dgm:pt>
    <dgm:pt modelId="{740A4E0A-05F3-4FD5-8E9B-DFCBCF55D30C}" type="pres">
      <dgm:prSet presAssocID="{B449C85B-9DA4-4FA2-878B-38DBA1F4FCEB}" presName="spaceA" presStyleCnt="0"/>
      <dgm:spPr/>
    </dgm:pt>
    <dgm:pt modelId="{5457A021-8CBD-467A-B7FA-4581FB7F071C}" type="pres">
      <dgm:prSet presAssocID="{E10F8E25-B0CE-4256-A039-4CEF59D03139}" presName="space" presStyleCnt="0"/>
      <dgm:spPr/>
    </dgm:pt>
    <dgm:pt modelId="{1B1CA26A-1BAC-4410-9EEA-2B5800EBBF57}" type="pres">
      <dgm:prSet presAssocID="{7C4B07D7-62F9-49A8-B705-9EA411E4B5F2}" presName="compositeB" presStyleCnt="0"/>
      <dgm:spPr/>
    </dgm:pt>
    <dgm:pt modelId="{3F045F72-692A-460C-876F-1E372AE4E6FF}" type="pres">
      <dgm:prSet presAssocID="{7C4B07D7-62F9-49A8-B705-9EA411E4B5F2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7C6FD8-1A4D-4506-9493-387B1825989A}" type="pres">
      <dgm:prSet presAssocID="{7C4B07D7-62F9-49A8-B705-9EA411E4B5F2}" presName="circleB" presStyleLbl="node1" presStyleIdx="1" presStyleCnt="5"/>
      <dgm:spPr/>
    </dgm:pt>
    <dgm:pt modelId="{A584A8F4-4086-4EDC-9D1E-C98B9332E0EB}" type="pres">
      <dgm:prSet presAssocID="{7C4B07D7-62F9-49A8-B705-9EA411E4B5F2}" presName="spaceB" presStyleCnt="0"/>
      <dgm:spPr/>
    </dgm:pt>
    <dgm:pt modelId="{E75F6AF0-9541-4EE0-9A4B-ED09A44A928E}" type="pres">
      <dgm:prSet presAssocID="{F64EA906-8DB6-4488-8A8D-29F4D464F6BC}" presName="space" presStyleCnt="0"/>
      <dgm:spPr/>
    </dgm:pt>
    <dgm:pt modelId="{4006CCD5-DFA2-4CAD-93C9-5CD74F9C5571}" type="pres">
      <dgm:prSet presAssocID="{34ED5239-4733-43C0-BEE9-1EE31491E7FA}" presName="compositeA" presStyleCnt="0"/>
      <dgm:spPr/>
    </dgm:pt>
    <dgm:pt modelId="{1A5AE4F9-7675-4041-A910-1F5BE1C02897}" type="pres">
      <dgm:prSet presAssocID="{34ED5239-4733-43C0-BEE9-1EE31491E7FA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8BC5F0-7E32-4F00-8502-F659F911FAA1}" type="pres">
      <dgm:prSet presAssocID="{34ED5239-4733-43C0-BEE9-1EE31491E7FA}" presName="circleA" presStyleLbl="node1" presStyleIdx="2" presStyleCnt="5"/>
      <dgm:spPr/>
    </dgm:pt>
    <dgm:pt modelId="{4E1CA5AB-4F4E-493B-BDE9-FE601BAA7B7F}" type="pres">
      <dgm:prSet presAssocID="{34ED5239-4733-43C0-BEE9-1EE31491E7FA}" presName="spaceA" presStyleCnt="0"/>
      <dgm:spPr/>
    </dgm:pt>
    <dgm:pt modelId="{EFF47EE7-675F-46D7-9AC2-6FD601B4D062}" type="pres">
      <dgm:prSet presAssocID="{BD6C636F-1963-4183-9456-AECF4E2240FB}" presName="space" presStyleCnt="0"/>
      <dgm:spPr/>
    </dgm:pt>
    <dgm:pt modelId="{139A1D7B-458C-4DF5-98FA-6935925CB89C}" type="pres">
      <dgm:prSet presAssocID="{8A1DF2A1-19CE-46D5-B1B2-3174C0514A77}" presName="compositeB" presStyleCnt="0"/>
      <dgm:spPr/>
    </dgm:pt>
    <dgm:pt modelId="{4B876CE0-6DB2-405F-8A57-1D7196332636}" type="pres">
      <dgm:prSet presAssocID="{8A1DF2A1-19CE-46D5-B1B2-3174C0514A77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177328-DAD1-44FD-87BE-D87875D11455}" type="pres">
      <dgm:prSet presAssocID="{8A1DF2A1-19CE-46D5-B1B2-3174C0514A77}" presName="circleB" presStyleLbl="node1" presStyleIdx="3" presStyleCnt="5"/>
      <dgm:spPr/>
    </dgm:pt>
    <dgm:pt modelId="{241B48BB-DB69-484D-B167-D027857BA950}" type="pres">
      <dgm:prSet presAssocID="{8A1DF2A1-19CE-46D5-B1B2-3174C0514A77}" presName="spaceB" presStyleCnt="0"/>
      <dgm:spPr/>
    </dgm:pt>
    <dgm:pt modelId="{DE8BA195-06D6-4DFE-A31E-519AEDBE9132}" type="pres">
      <dgm:prSet presAssocID="{C56C361C-4697-4728-AB7F-E4ACC391CC35}" presName="space" presStyleCnt="0"/>
      <dgm:spPr/>
    </dgm:pt>
    <dgm:pt modelId="{5ADAF3AD-3275-47FF-B0F9-19A8F6A8C734}" type="pres">
      <dgm:prSet presAssocID="{A336BD9B-7984-462B-8F64-2C3A7B048017}" presName="compositeA" presStyleCnt="0"/>
      <dgm:spPr/>
    </dgm:pt>
    <dgm:pt modelId="{8071E86E-D4C5-4E81-93C1-944944A1C9DB}" type="pres">
      <dgm:prSet presAssocID="{A336BD9B-7984-462B-8F64-2C3A7B048017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4DA681-4036-4533-9781-191E5409F0BD}" type="pres">
      <dgm:prSet presAssocID="{A336BD9B-7984-462B-8F64-2C3A7B048017}" presName="circleA" presStyleLbl="node1" presStyleIdx="4" presStyleCnt="5"/>
      <dgm:spPr/>
    </dgm:pt>
    <dgm:pt modelId="{501DC0B4-A1A0-4206-BD96-949E864A6076}" type="pres">
      <dgm:prSet presAssocID="{A336BD9B-7984-462B-8F64-2C3A7B048017}" presName="spaceA" presStyleCnt="0"/>
      <dgm:spPr/>
    </dgm:pt>
  </dgm:ptLst>
  <dgm:cxnLst>
    <dgm:cxn modelId="{F029F523-5824-42EC-B3B6-DD29522637C7}" srcId="{BDAE3D97-4D6E-4DCD-89FE-335F8A10062A}" destId="{7C4B07D7-62F9-49A8-B705-9EA411E4B5F2}" srcOrd="1" destOrd="0" parTransId="{EC0D4797-0433-4345-8614-C79B392600A8}" sibTransId="{F64EA906-8DB6-4488-8A8D-29F4D464F6BC}"/>
    <dgm:cxn modelId="{DADC5DAA-A4CE-434B-8DE9-D0AF30015517}" type="presOf" srcId="{BDAE3D97-4D6E-4DCD-89FE-335F8A10062A}" destId="{ACE51ED9-3DEB-4664-B1EE-1F50A871F0A2}" srcOrd="0" destOrd="0" presId="urn:microsoft.com/office/officeart/2005/8/layout/hProcess11"/>
    <dgm:cxn modelId="{E6817924-7DCF-4F6C-8DA3-CD3CBAEEEDFA}" srcId="{BDAE3D97-4D6E-4DCD-89FE-335F8A10062A}" destId="{B449C85B-9DA4-4FA2-878B-38DBA1F4FCEB}" srcOrd="0" destOrd="0" parTransId="{52FBD036-010D-447C-9186-E434C3B6E19C}" sibTransId="{E10F8E25-B0CE-4256-A039-4CEF59D03139}"/>
    <dgm:cxn modelId="{A8627FD7-F954-4F0E-B05C-EC0D139049FD}" type="presOf" srcId="{B449C85B-9DA4-4FA2-878B-38DBA1F4FCEB}" destId="{994E9C00-1016-4D6E-A490-5432212076AB}" srcOrd="0" destOrd="0" presId="urn:microsoft.com/office/officeart/2005/8/layout/hProcess11"/>
    <dgm:cxn modelId="{6A97933F-02E5-415D-B271-8A5CB4EA52C1}" type="presOf" srcId="{A336BD9B-7984-462B-8F64-2C3A7B048017}" destId="{8071E86E-D4C5-4E81-93C1-944944A1C9DB}" srcOrd="0" destOrd="0" presId="urn:microsoft.com/office/officeart/2005/8/layout/hProcess11"/>
    <dgm:cxn modelId="{B38D61C5-8552-4F53-AE47-35FFBB4D774B}" srcId="{BDAE3D97-4D6E-4DCD-89FE-335F8A10062A}" destId="{8A1DF2A1-19CE-46D5-B1B2-3174C0514A77}" srcOrd="3" destOrd="0" parTransId="{C3DCD9CE-5A2A-4398-BEAA-BC207711C3D0}" sibTransId="{C56C361C-4697-4728-AB7F-E4ACC391CC35}"/>
    <dgm:cxn modelId="{7FCA6DD3-01A0-4E90-A627-20671AC38ECE}" type="presOf" srcId="{34ED5239-4733-43C0-BEE9-1EE31491E7FA}" destId="{1A5AE4F9-7675-4041-A910-1F5BE1C02897}" srcOrd="0" destOrd="0" presId="urn:microsoft.com/office/officeart/2005/8/layout/hProcess11"/>
    <dgm:cxn modelId="{55692860-88DD-467D-84E3-BA9504AF87C1}" srcId="{BDAE3D97-4D6E-4DCD-89FE-335F8A10062A}" destId="{34ED5239-4733-43C0-BEE9-1EE31491E7FA}" srcOrd="2" destOrd="0" parTransId="{A95CA5D5-54F2-4C36-ADCE-C68C7E3B015D}" sibTransId="{BD6C636F-1963-4183-9456-AECF4E2240FB}"/>
    <dgm:cxn modelId="{34CCF000-7011-4148-B267-D68412452023}" srcId="{BDAE3D97-4D6E-4DCD-89FE-335F8A10062A}" destId="{A336BD9B-7984-462B-8F64-2C3A7B048017}" srcOrd="4" destOrd="0" parTransId="{887F95E7-AA1D-400A-B8B7-75252DC77D9B}" sibTransId="{B6F777CF-2419-4797-8861-4218BEF3F7DF}"/>
    <dgm:cxn modelId="{83F421FE-ECA5-4F83-A414-4B8232589CBF}" type="presOf" srcId="{8A1DF2A1-19CE-46D5-B1B2-3174C0514A77}" destId="{4B876CE0-6DB2-405F-8A57-1D7196332636}" srcOrd="0" destOrd="0" presId="urn:microsoft.com/office/officeart/2005/8/layout/hProcess11"/>
    <dgm:cxn modelId="{E9D49180-80A6-47D6-AD85-CF8498ADC3E8}" type="presOf" srcId="{7C4B07D7-62F9-49A8-B705-9EA411E4B5F2}" destId="{3F045F72-692A-460C-876F-1E372AE4E6FF}" srcOrd="0" destOrd="0" presId="urn:microsoft.com/office/officeart/2005/8/layout/hProcess11"/>
    <dgm:cxn modelId="{05801F65-978E-40CB-B338-C548F36B7259}" type="presParOf" srcId="{ACE51ED9-3DEB-4664-B1EE-1F50A871F0A2}" destId="{31543054-5A0A-4B74-8952-02BF4DF55813}" srcOrd="0" destOrd="0" presId="urn:microsoft.com/office/officeart/2005/8/layout/hProcess11"/>
    <dgm:cxn modelId="{32E2853E-7336-4726-8F80-9E909203D5AC}" type="presParOf" srcId="{ACE51ED9-3DEB-4664-B1EE-1F50A871F0A2}" destId="{E4DA0756-9C7A-43FF-BF22-F8EF64C7E509}" srcOrd="1" destOrd="0" presId="urn:microsoft.com/office/officeart/2005/8/layout/hProcess11"/>
    <dgm:cxn modelId="{937E3ACD-0F39-49DD-B594-0F31266DE9C8}" type="presParOf" srcId="{E4DA0756-9C7A-43FF-BF22-F8EF64C7E509}" destId="{B1AF2E82-8298-4599-B562-3C6C47A75592}" srcOrd="0" destOrd="0" presId="urn:microsoft.com/office/officeart/2005/8/layout/hProcess11"/>
    <dgm:cxn modelId="{B46037C6-CB40-4939-A34B-9C19B6AEFC1D}" type="presParOf" srcId="{B1AF2E82-8298-4599-B562-3C6C47A75592}" destId="{994E9C00-1016-4D6E-A490-5432212076AB}" srcOrd="0" destOrd="0" presId="urn:microsoft.com/office/officeart/2005/8/layout/hProcess11"/>
    <dgm:cxn modelId="{ED897ABC-00A7-4107-AAC0-6226D6B2ED13}" type="presParOf" srcId="{B1AF2E82-8298-4599-B562-3C6C47A75592}" destId="{254DB09B-124E-4D9F-A2BE-5AFB2944516F}" srcOrd="1" destOrd="0" presId="urn:microsoft.com/office/officeart/2005/8/layout/hProcess11"/>
    <dgm:cxn modelId="{D2EAC59E-122A-4D5E-B9F6-8EA38EDF4AE3}" type="presParOf" srcId="{B1AF2E82-8298-4599-B562-3C6C47A75592}" destId="{740A4E0A-05F3-4FD5-8E9B-DFCBCF55D30C}" srcOrd="2" destOrd="0" presId="urn:microsoft.com/office/officeart/2005/8/layout/hProcess11"/>
    <dgm:cxn modelId="{387F060D-25DC-4949-B033-17054AA9F9A9}" type="presParOf" srcId="{E4DA0756-9C7A-43FF-BF22-F8EF64C7E509}" destId="{5457A021-8CBD-467A-B7FA-4581FB7F071C}" srcOrd="1" destOrd="0" presId="urn:microsoft.com/office/officeart/2005/8/layout/hProcess11"/>
    <dgm:cxn modelId="{4A1CF875-DFBA-4B4D-9A60-EB9A03D5398E}" type="presParOf" srcId="{E4DA0756-9C7A-43FF-BF22-F8EF64C7E509}" destId="{1B1CA26A-1BAC-4410-9EEA-2B5800EBBF57}" srcOrd="2" destOrd="0" presId="urn:microsoft.com/office/officeart/2005/8/layout/hProcess11"/>
    <dgm:cxn modelId="{D61DD794-44F6-443E-AAFA-49E277CECAE3}" type="presParOf" srcId="{1B1CA26A-1BAC-4410-9EEA-2B5800EBBF57}" destId="{3F045F72-692A-460C-876F-1E372AE4E6FF}" srcOrd="0" destOrd="0" presId="urn:microsoft.com/office/officeart/2005/8/layout/hProcess11"/>
    <dgm:cxn modelId="{F915266D-6DB7-4524-B857-A1A06E009B56}" type="presParOf" srcId="{1B1CA26A-1BAC-4410-9EEA-2B5800EBBF57}" destId="{147C6FD8-1A4D-4506-9493-387B1825989A}" srcOrd="1" destOrd="0" presId="urn:microsoft.com/office/officeart/2005/8/layout/hProcess11"/>
    <dgm:cxn modelId="{D97695F8-4756-40A6-961A-710F8976173F}" type="presParOf" srcId="{1B1CA26A-1BAC-4410-9EEA-2B5800EBBF57}" destId="{A584A8F4-4086-4EDC-9D1E-C98B9332E0EB}" srcOrd="2" destOrd="0" presId="urn:microsoft.com/office/officeart/2005/8/layout/hProcess11"/>
    <dgm:cxn modelId="{AF6F82AF-B5AD-44A5-B979-A056FB51509A}" type="presParOf" srcId="{E4DA0756-9C7A-43FF-BF22-F8EF64C7E509}" destId="{E75F6AF0-9541-4EE0-9A4B-ED09A44A928E}" srcOrd="3" destOrd="0" presId="urn:microsoft.com/office/officeart/2005/8/layout/hProcess11"/>
    <dgm:cxn modelId="{2D64BE76-AF7B-4DEB-ADBA-26DF2BE4E560}" type="presParOf" srcId="{E4DA0756-9C7A-43FF-BF22-F8EF64C7E509}" destId="{4006CCD5-DFA2-4CAD-93C9-5CD74F9C5571}" srcOrd="4" destOrd="0" presId="urn:microsoft.com/office/officeart/2005/8/layout/hProcess11"/>
    <dgm:cxn modelId="{6103117B-1385-4D84-A48D-443F9A96E9EA}" type="presParOf" srcId="{4006CCD5-DFA2-4CAD-93C9-5CD74F9C5571}" destId="{1A5AE4F9-7675-4041-A910-1F5BE1C02897}" srcOrd="0" destOrd="0" presId="urn:microsoft.com/office/officeart/2005/8/layout/hProcess11"/>
    <dgm:cxn modelId="{25723FEC-896E-4BEB-9FBA-1A09EFD7468F}" type="presParOf" srcId="{4006CCD5-DFA2-4CAD-93C9-5CD74F9C5571}" destId="{618BC5F0-7E32-4F00-8502-F659F911FAA1}" srcOrd="1" destOrd="0" presId="urn:microsoft.com/office/officeart/2005/8/layout/hProcess11"/>
    <dgm:cxn modelId="{6FFDFC15-F60E-4EDF-BFA3-EA59D2C89979}" type="presParOf" srcId="{4006CCD5-DFA2-4CAD-93C9-5CD74F9C5571}" destId="{4E1CA5AB-4F4E-493B-BDE9-FE601BAA7B7F}" srcOrd="2" destOrd="0" presId="urn:microsoft.com/office/officeart/2005/8/layout/hProcess11"/>
    <dgm:cxn modelId="{8116F467-504D-4B82-AFC5-2D803C522486}" type="presParOf" srcId="{E4DA0756-9C7A-43FF-BF22-F8EF64C7E509}" destId="{EFF47EE7-675F-46D7-9AC2-6FD601B4D062}" srcOrd="5" destOrd="0" presId="urn:microsoft.com/office/officeart/2005/8/layout/hProcess11"/>
    <dgm:cxn modelId="{D7052C16-C91F-4D13-8904-A84C233D18B0}" type="presParOf" srcId="{E4DA0756-9C7A-43FF-BF22-F8EF64C7E509}" destId="{139A1D7B-458C-4DF5-98FA-6935925CB89C}" srcOrd="6" destOrd="0" presId="urn:microsoft.com/office/officeart/2005/8/layout/hProcess11"/>
    <dgm:cxn modelId="{389A3D83-C7A7-42E6-8DD9-9353A78A665E}" type="presParOf" srcId="{139A1D7B-458C-4DF5-98FA-6935925CB89C}" destId="{4B876CE0-6DB2-405F-8A57-1D7196332636}" srcOrd="0" destOrd="0" presId="urn:microsoft.com/office/officeart/2005/8/layout/hProcess11"/>
    <dgm:cxn modelId="{BFBACEF9-5CE0-4B71-8DDC-D462CEF44633}" type="presParOf" srcId="{139A1D7B-458C-4DF5-98FA-6935925CB89C}" destId="{B3177328-DAD1-44FD-87BE-D87875D11455}" srcOrd="1" destOrd="0" presId="urn:microsoft.com/office/officeart/2005/8/layout/hProcess11"/>
    <dgm:cxn modelId="{3EF2F7B3-7067-4076-A511-15DFF09F5034}" type="presParOf" srcId="{139A1D7B-458C-4DF5-98FA-6935925CB89C}" destId="{241B48BB-DB69-484D-B167-D027857BA950}" srcOrd="2" destOrd="0" presId="urn:microsoft.com/office/officeart/2005/8/layout/hProcess11"/>
    <dgm:cxn modelId="{69D1DA82-B33F-4DD6-A299-3EF185EB45B5}" type="presParOf" srcId="{E4DA0756-9C7A-43FF-BF22-F8EF64C7E509}" destId="{DE8BA195-06D6-4DFE-A31E-519AEDBE9132}" srcOrd="7" destOrd="0" presId="urn:microsoft.com/office/officeart/2005/8/layout/hProcess11"/>
    <dgm:cxn modelId="{93CCC981-21A8-41D2-928F-B94E51F0C0DB}" type="presParOf" srcId="{E4DA0756-9C7A-43FF-BF22-F8EF64C7E509}" destId="{5ADAF3AD-3275-47FF-B0F9-19A8F6A8C734}" srcOrd="8" destOrd="0" presId="urn:microsoft.com/office/officeart/2005/8/layout/hProcess11"/>
    <dgm:cxn modelId="{76EC07C0-8E5D-4DDF-8657-1BFD5B1F7287}" type="presParOf" srcId="{5ADAF3AD-3275-47FF-B0F9-19A8F6A8C734}" destId="{8071E86E-D4C5-4E81-93C1-944944A1C9DB}" srcOrd="0" destOrd="0" presId="urn:microsoft.com/office/officeart/2005/8/layout/hProcess11"/>
    <dgm:cxn modelId="{D787F719-5D33-46EC-ADF9-9FB85F9504C6}" type="presParOf" srcId="{5ADAF3AD-3275-47FF-B0F9-19A8F6A8C734}" destId="{0F4DA681-4036-4533-9781-191E5409F0BD}" srcOrd="1" destOrd="0" presId="urn:microsoft.com/office/officeart/2005/8/layout/hProcess11"/>
    <dgm:cxn modelId="{879D62D1-E956-48F6-8684-4551655E2EEC}" type="presParOf" srcId="{5ADAF3AD-3275-47FF-B0F9-19A8F6A8C734}" destId="{501DC0B4-A1A0-4206-BD96-949E864A60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C059A-2771-4B7A-9FD7-B206BE984065}">
      <dsp:nvSpPr>
        <dsp:cNvPr id="0" name=""/>
        <dsp:cNvSpPr/>
      </dsp:nvSpPr>
      <dsp:spPr>
        <a:xfrm>
          <a:off x="0" y="1219199"/>
          <a:ext cx="7776864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77E12-571B-45F8-8E22-CF3F40604B5B}">
      <dsp:nvSpPr>
        <dsp:cNvPr id="0" name=""/>
        <dsp:cNvSpPr/>
      </dsp:nvSpPr>
      <dsp:spPr>
        <a:xfrm>
          <a:off x="3503" y="0"/>
          <a:ext cx="16848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err="1" smtClean="0"/>
            <a:t>Service</a:t>
          </a:r>
          <a:r>
            <a:rPr lang="es-CO" sz="1600" kern="1200" dirty="0" smtClean="0"/>
            <a:t> </a:t>
          </a:r>
          <a:r>
            <a:rPr lang="es-CO" sz="1600" kern="1200" dirty="0" err="1" smtClean="0"/>
            <a:t>Learning</a:t>
          </a:r>
          <a:r>
            <a:rPr lang="es-CO" sz="1600" kern="1200" dirty="0" smtClean="0"/>
            <a:t> y CBL (U. Santa Clara y Gonzaga USA) (2007)</a:t>
          </a:r>
          <a:endParaRPr lang="es-CO" sz="1600" kern="1200" dirty="0"/>
        </a:p>
      </dsp:txBody>
      <dsp:txXfrm>
        <a:off x="3503" y="0"/>
        <a:ext cx="1684860" cy="1625600"/>
      </dsp:txXfrm>
    </dsp:sp>
    <dsp:sp modelId="{6A50B43D-8C5B-4C97-86EB-2A29434134C3}">
      <dsp:nvSpPr>
        <dsp:cNvPr id="0" name=""/>
        <dsp:cNvSpPr/>
      </dsp:nvSpPr>
      <dsp:spPr>
        <a:xfrm>
          <a:off x="64273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237C8-8AA0-4129-A316-A55C9BB7F1FB}">
      <dsp:nvSpPr>
        <dsp:cNvPr id="0" name=""/>
        <dsp:cNvSpPr/>
      </dsp:nvSpPr>
      <dsp:spPr>
        <a:xfrm>
          <a:off x="1772606" y="2438399"/>
          <a:ext cx="16848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 Relación con CLAYSS en México (REDIVU) (2010)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>
        <a:off x="1772606" y="2438399"/>
        <a:ext cx="1684860" cy="1625600"/>
      </dsp:txXfrm>
    </dsp:sp>
    <dsp:sp modelId="{3CD7B8A4-63AA-4F37-BCA8-A27315C9C1B4}">
      <dsp:nvSpPr>
        <dsp:cNvPr id="0" name=""/>
        <dsp:cNvSpPr/>
      </dsp:nvSpPr>
      <dsp:spPr>
        <a:xfrm>
          <a:off x="241183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BA855-7964-4F46-8499-FE5C1E2D80B5}">
      <dsp:nvSpPr>
        <dsp:cNvPr id="0" name=""/>
        <dsp:cNvSpPr/>
      </dsp:nvSpPr>
      <dsp:spPr>
        <a:xfrm>
          <a:off x="3541710" y="0"/>
          <a:ext cx="16848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Capacitación de docentes en Cali (María Nieves Tapia) (2011)</a:t>
          </a:r>
          <a:endParaRPr lang="es-CO" sz="1600" kern="1200" dirty="0"/>
        </a:p>
      </dsp:txBody>
      <dsp:txXfrm>
        <a:off x="3541710" y="0"/>
        <a:ext cx="1684860" cy="1625600"/>
      </dsp:txXfrm>
    </dsp:sp>
    <dsp:sp modelId="{F0F4ABEF-1D56-4747-BA6F-2BBCF3E2B85B}">
      <dsp:nvSpPr>
        <dsp:cNvPr id="0" name=""/>
        <dsp:cNvSpPr/>
      </dsp:nvSpPr>
      <dsp:spPr>
        <a:xfrm>
          <a:off x="418094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96140-F988-4CD4-A7A0-32736D1F8D37}">
      <dsp:nvSpPr>
        <dsp:cNvPr id="0" name=""/>
        <dsp:cNvSpPr/>
      </dsp:nvSpPr>
      <dsp:spPr>
        <a:xfrm>
          <a:off x="5310813" y="2438399"/>
          <a:ext cx="16848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Programa de Apoyo y Fortalecimiento  para programas de ASS  (2013-2014)</a:t>
          </a:r>
          <a:endParaRPr lang="es-CO" sz="1600" kern="1200" dirty="0"/>
        </a:p>
      </dsp:txBody>
      <dsp:txXfrm>
        <a:off x="5310813" y="2438399"/>
        <a:ext cx="1684860" cy="1625600"/>
      </dsp:txXfrm>
    </dsp:sp>
    <dsp:sp modelId="{21459417-6886-4D4A-9512-7C64F82FDA33}">
      <dsp:nvSpPr>
        <dsp:cNvPr id="0" name=""/>
        <dsp:cNvSpPr/>
      </dsp:nvSpPr>
      <dsp:spPr>
        <a:xfrm>
          <a:off x="595004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43054-5A0A-4B74-8952-02BF4DF55813}">
      <dsp:nvSpPr>
        <dsp:cNvPr id="0" name=""/>
        <dsp:cNvSpPr/>
      </dsp:nvSpPr>
      <dsp:spPr>
        <a:xfrm>
          <a:off x="0" y="756084"/>
          <a:ext cx="7776864" cy="10081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E9C00-1016-4D6E-A490-5432212076AB}">
      <dsp:nvSpPr>
        <dsp:cNvPr id="0" name=""/>
        <dsp:cNvSpPr/>
      </dsp:nvSpPr>
      <dsp:spPr>
        <a:xfrm>
          <a:off x="3075" y="0"/>
          <a:ext cx="1344812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err="1" smtClean="0"/>
            <a:t>Service</a:t>
          </a:r>
          <a:r>
            <a:rPr lang="es-CO" sz="1200" kern="1200" dirty="0" smtClean="0"/>
            <a:t> </a:t>
          </a:r>
          <a:r>
            <a:rPr lang="es-CO" sz="1200" kern="1200" dirty="0" err="1" smtClean="0"/>
            <a:t>Learning</a:t>
          </a:r>
          <a:r>
            <a:rPr lang="es-CO" sz="1200" kern="1200" dirty="0" smtClean="0"/>
            <a:t> 2007</a:t>
          </a:r>
          <a:endParaRPr lang="es-CO" sz="1200" kern="1200" dirty="0"/>
        </a:p>
      </dsp:txBody>
      <dsp:txXfrm>
        <a:off x="3075" y="0"/>
        <a:ext cx="1344812" cy="1008112"/>
      </dsp:txXfrm>
    </dsp:sp>
    <dsp:sp modelId="{254DB09B-124E-4D9F-A2BE-5AFB2944516F}">
      <dsp:nvSpPr>
        <dsp:cNvPr id="0" name=""/>
        <dsp:cNvSpPr/>
      </dsp:nvSpPr>
      <dsp:spPr>
        <a:xfrm>
          <a:off x="549468" y="1134126"/>
          <a:ext cx="252028" cy="252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45F72-692A-460C-876F-1E372AE4E6FF}">
      <dsp:nvSpPr>
        <dsp:cNvPr id="0" name=""/>
        <dsp:cNvSpPr/>
      </dsp:nvSpPr>
      <dsp:spPr>
        <a:xfrm>
          <a:off x="1415129" y="1512168"/>
          <a:ext cx="1344812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Formación en AS México 2010</a:t>
          </a:r>
          <a:endParaRPr lang="es-CO" sz="1200" kern="1200" dirty="0"/>
        </a:p>
      </dsp:txBody>
      <dsp:txXfrm>
        <a:off x="1415129" y="1512168"/>
        <a:ext cx="1344812" cy="1008112"/>
      </dsp:txXfrm>
    </dsp:sp>
    <dsp:sp modelId="{147C6FD8-1A4D-4506-9493-387B1825989A}">
      <dsp:nvSpPr>
        <dsp:cNvPr id="0" name=""/>
        <dsp:cNvSpPr/>
      </dsp:nvSpPr>
      <dsp:spPr>
        <a:xfrm>
          <a:off x="1961521" y="1134126"/>
          <a:ext cx="252028" cy="252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AE4F9-7675-4041-A910-1F5BE1C02897}">
      <dsp:nvSpPr>
        <dsp:cNvPr id="0" name=""/>
        <dsp:cNvSpPr/>
      </dsp:nvSpPr>
      <dsp:spPr>
        <a:xfrm>
          <a:off x="2827182" y="0"/>
          <a:ext cx="1344812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Capacitación en AS Cali 2011</a:t>
          </a:r>
          <a:endParaRPr lang="es-CO" sz="1200" kern="1200" dirty="0"/>
        </a:p>
      </dsp:txBody>
      <dsp:txXfrm>
        <a:off x="2827182" y="0"/>
        <a:ext cx="1344812" cy="1008112"/>
      </dsp:txXfrm>
    </dsp:sp>
    <dsp:sp modelId="{618BC5F0-7E32-4F00-8502-F659F911FAA1}">
      <dsp:nvSpPr>
        <dsp:cNvPr id="0" name=""/>
        <dsp:cNvSpPr/>
      </dsp:nvSpPr>
      <dsp:spPr>
        <a:xfrm>
          <a:off x="3373574" y="1134126"/>
          <a:ext cx="252028" cy="252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6CE0-6DB2-405F-8A57-1D7196332636}">
      <dsp:nvSpPr>
        <dsp:cNvPr id="0" name=""/>
        <dsp:cNvSpPr/>
      </dsp:nvSpPr>
      <dsp:spPr>
        <a:xfrm>
          <a:off x="4239235" y="1512168"/>
          <a:ext cx="1344812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Programa de apoyo y fortalecimiento CLAYSS 2013-2014</a:t>
          </a:r>
          <a:endParaRPr lang="es-CO" sz="1200" kern="1200" dirty="0"/>
        </a:p>
      </dsp:txBody>
      <dsp:txXfrm>
        <a:off x="4239235" y="1512168"/>
        <a:ext cx="1344812" cy="1008112"/>
      </dsp:txXfrm>
    </dsp:sp>
    <dsp:sp modelId="{B3177328-DAD1-44FD-87BE-D87875D11455}">
      <dsp:nvSpPr>
        <dsp:cNvPr id="0" name=""/>
        <dsp:cNvSpPr/>
      </dsp:nvSpPr>
      <dsp:spPr>
        <a:xfrm>
          <a:off x="4785628" y="1134126"/>
          <a:ext cx="252028" cy="252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1E86E-D4C5-4E81-93C1-944944A1C9DB}">
      <dsp:nvSpPr>
        <dsp:cNvPr id="0" name=""/>
        <dsp:cNvSpPr/>
      </dsp:nvSpPr>
      <dsp:spPr>
        <a:xfrm>
          <a:off x="5651289" y="0"/>
          <a:ext cx="1344812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Experiencia Formativa para el CS y la Paz 2015…</a:t>
          </a:r>
          <a:endParaRPr lang="es-CO" sz="1600" b="1" kern="1200" dirty="0"/>
        </a:p>
      </dsp:txBody>
      <dsp:txXfrm>
        <a:off x="5651289" y="0"/>
        <a:ext cx="1344812" cy="1008112"/>
      </dsp:txXfrm>
    </dsp:sp>
    <dsp:sp modelId="{0F4DA681-4036-4533-9781-191E5409F0BD}">
      <dsp:nvSpPr>
        <dsp:cNvPr id="0" name=""/>
        <dsp:cNvSpPr/>
      </dsp:nvSpPr>
      <dsp:spPr>
        <a:xfrm>
          <a:off x="6197681" y="1134126"/>
          <a:ext cx="252028" cy="252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945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017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45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73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66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535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37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76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2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79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0ED5-B4D9-46C8-A932-E9B76E6F7F76}" type="datetimeFigureOut">
              <a:rPr lang="es-CO" smtClean="0"/>
              <a:t>24/08/2016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D16E-119C-4FE2-B3FD-705D35BB1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54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.com/colombiainfo/nuestrahistoria/conflicto.asp" TargetMode="External"/><Relationship Id="rId2" Type="http://schemas.openxmlformats.org/officeDocument/2006/relationships/hyperlink" Target="http://www.elespectador.com/opinion/inequidad-de-colombia-columna-487823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524750" cy="836613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s-CO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sz="1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051" name="Picture 4" descr="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82" b="10609"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1908175" y="3429000"/>
            <a:ext cx="6985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8175" y="1268413"/>
            <a:ext cx="6985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000099"/>
                </a:solidFill>
              </a:rPr>
              <a:t>Aprendizaje Servicio en la Pontificia Universidad Javeriana </a:t>
            </a:r>
            <a:r>
              <a:rPr lang="es-CO" sz="3600" b="1" dirty="0" smtClean="0">
                <a:solidFill>
                  <a:srgbClr val="000099"/>
                </a:solidFill>
              </a:rPr>
              <a:t>Cali</a:t>
            </a:r>
          </a:p>
          <a:p>
            <a:pPr algn="ctr">
              <a:defRPr/>
            </a:pPr>
            <a:r>
              <a:rPr lang="es-CO" sz="3600" b="1" dirty="0">
                <a:solidFill>
                  <a:srgbClr val="000099"/>
                </a:solidFill>
              </a:rPr>
              <a:t>Incorporación, resultados y retos</a:t>
            </a:r>
            <a:r>
              <a:rPr lang="es-CO" sz="3600" b="1" dirty="0" smtClean="0">
                <a:solidFill>
                  <a:srgbClr val="000099"/>
                </a:solidFill>
              </a:rPr>
              <a:t>.</a:t>
            </a:r>
          </a:p>
          <a:p>
            <a:pPr algn="ctr">
              <a:defRPr/>
            </a:pPr>
            <a:endParaRPr lang="es-CO" sz="3600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s-CO" sz="2800" b="1" dirty="0" smtClean="0">
                <a:solidFill>
                  <a:srgbClr val="000099"/>
                </a:solidFill>
              </a:rPr>
              <a:t>Claudia Lucía </a:t>
            </a:r>
            <a:r>
              <a:rPr lang="es-CO" sz="2800" b="1" dirty="0">
                <a:solidFill>
                  <a:srgbClr val="000099"/>
                </a:solidFill>
              </a:rPr>
              <a:t>Mora</a:t>
            </a:r>
          </a:p>
          <a:p>
            <a:pPr algn="ctr">
              <a:defRPr/>
            </a:pPr>
            <a:r>
              <a:rPr lang="es-CO" sz="2800" b="1" dirty="0">
                <a:solidFill>
                  <a:srgbClr val="000099"/>
                </a:solidFill>
              </a:rPr>
              <a:t>César Fabricio </a:t>
            </a:r>
            <a:r>
              <a:rPr lang="es-CO" sz="2800" b="1" dirty="0" smtClean="0">
                <a:solidFill>
                  <a:srgbClr val="000099"/>
                </a:solidFill>
              </a:rPr>
              <a:t>Torres</a:t>
            </a:r>
          </a:p>
          <a:p>
            <a:pPr algn="ctr">
              <a:defRPr/>
            </a:pPr>
            <a:endParaRPr lang="es-CO" sz="28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s-CO" sz="2800" b="1" dirty="0" smtClean="0">
                <a:solidFill>
                  <a:srgbClr val="000099"/>
                </a:solidFill>
              </a:rPr>
              <a:t>Agosto 2016</a:t>
            </a:r>
            <a:endParaRPr lang="es-CO" sz="28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es-CO" sz="3600" b="1" dirty="0">
              <a:solidFill>
                <a:srgbClr val="000099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692275" y="1773238"/>
            <a:ext cx="107759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s-C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5" name="Picture 9" descr="LOGO 1 neg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00663"/>
            <a:ext cx="2193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Retos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Consolidar la comunidad de aprendizaje de docentes y estudiantes vinculados en torno al AS.</a:t>
            </a:r>
          </a:p>
          <a:p>
            <a:r>
              <a:rPr lang="es-CO" dirty="0" smtClean="0"/>
              <a:t>Ajustes administrativos que reconozcan los tiempos adicionales de quienes trabajan el AS.</a:t>
            </a:r>
          </a:p>
          <a:p>
            <a:r>
              <a:rPr lang="es-CO" dirty="0" smtClean="0"/>
              <a:t>Reconocimiento administrativo (escalafón docente) de quienes articulan docencia y contexto.</a:t>
            </a:r>
          </a:p>
          <a:p>
            <a:r>
              <a:rPr lang="es-CO" dirty="0" smtClean="0"/>
              <a:t>Fortalecer las publicaciones que dan cuenta de los procesos , resultados y reflexiones de experiencias de AS.</a:t>
            </a:r>
          </a:p>
          <a:p>
            <a:r>
              <a:rPr lang="es-CO" dirty="0" smtClean="0"/>
              <a:t>Asociarnos activamente a las redes académicas internacionales de 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8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mtClean="0"/>
              <a:t>                              </a:t>
            </a:r>
            <a:r>
              <a:rPr lang="es-CO" sz="5400" dirty="0" smtClean="0"/>
              <a:t>¡ GRACIAS !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2268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622632" y="492821"/>
            <a:ext cx="2145634" cy="20309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33" y="431887"/>
            <a:ext cx="2281779" cy="1763193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617792" y="3119603"/>
            <a:ext cx="2697479" cy="4389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148990" y="2608149"/>
            <a:ext cx="2622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2 Asociaciones campesinas:</a:t>
            </a:r>
          </a:p>
          <a:p>
            <a:pPr algn="ctr"/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ASOPECAM</a:t>
            </a:r>
          </a:p>
          <a:p>
            <a:pPr algn="ctr"/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ACOC:</a:t>
            </a:r>
          </a:p>
          <a:p>
            <a:pPr algn="ctr"/>
            <a:r>
              <a:rPr lang="es-ES_tradnl" b="1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89 Familias en forma directa:</a:t>
            </a:r>
          </a:p>
          <a:p>
            <a:pPr algn="ctr"/>
            <a:r>
              <a:rPr lang="es-ES_tradnl" b="1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450 personas. </a:t>
            </a:r>
            <a:endParaRPr lang="es-ES_tradnl" b="1" dirty="0">
              <a:solidFill>
                <a:srgbClr val="029997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24847" y="4149080"/>
            <a:ext cx="29552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Pontificia Universidad </a:t>
            </a:r>
          </a:p>
          <a:p>
            <a:pPr algn="ctr"/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Javeriana Cali:</a:t>
            </a:r>
          </a:p>
          <a:p>
            <a:pPr algn="ctr"/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-Tres facultades:</a:t>
            </a:r>
          </a:p>
          <a:p>
            <a:pPr algn="ctr"/>
            <a:r>
              <a:rPr lang="es-ES_tradnl" sz="2000" b="1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22 profesores</a:t>
            </a:r>
          </a:p>
          <a:p>
            <a:pPr algn="ctr"/>
            <a:r>
              <a:rPr lang="es-ES_tradnl" sz="2000" b="1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400 estudiantes</a:t>
            </a:r>
            <a:endParaRPr lang="es-ES_tradnl" sz="2000" b="1" dirty="0">
              <a:solidFill>
                <a:srgbClr val="029997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ctr"/>
            <a:endParaRPr lang="es-ES_tradnl" dirty="0" smtClean="0">
              <a:solidFill>
                <a:srgbClr val="029997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ctr"/>
            <a:endParaRPr lang="es-ES_tradnl" dirty="0">
              <a:solidFill>
                <a:srgbClr val="029997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1252349" y="2189735"/>
            <a:ext cx="6848043" cy="58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252349" y="2189735"/>
            <a:ext cx="0" cy="376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034875" y="2177975"/>
            <a:ext cx="0" cy="18200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357809" y="308155"/>
            <a:ext cx="89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Actores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6773966" y="3119603"/>
            <a:ext cx="976131" cy="4389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uadroTexto 32"/>
          <p:cNvSpPr txBox="1"/>
          <p:nvPr/>
        </p:nvSpPr>
        <p:spPr>
          <a:xfrm>
            <a:off x="6911752" y="2836733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3</a:t>
            </a:r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 Universidades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Internacionales: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Iberoamericana 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(México)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Gonzaga 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(USA)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Comillas </a:t>
            </a:r>
          </a:p>
          <a:p>
            <a:r>
              <a:rPr lang="es-ES_tradnl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(España)</a:t>
            </a:r>
          </a:p>
          <a:p>
            <a:r>
              <a:rPr lang="es-ES_tradnl" b="1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</a:rPr>
              <a:t>13 estudiantes Pregrado y Postgrado. </a:t>
            </a:r>
            <a:r>
              <a:rPr lang="es-ES_tradnl" b="1" dirty="0" smtClean="0">
                <a:solidFill>
                  <a:srgbClr val="029997"/>
                </a:solidFill>
                <a:latin typeface="Avenir Medium" charset="0"/>
                <a:ea typeface="Avenir Medium" charset="0"/>
                <a:cs typeface="Avenir Medium" charset="0"/>
                <a:hlinkClick r:id="rId3" action="ppaction://hlinksldjump"/>
              </a:rPr>
              <a:t>A</a:t>
            </a:r>
            <a:endParaRPr lang="es-ES_tradnl" b="1" dirty="0" smtClean="0">
              <a:solidFill>
                <a:srgbClr val="029997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5768266" y="2302107"/>
            <a:ext cx="0" cy="376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73" y="2334141"/>
            <a:ext cx="122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03" y="2694300"/>
            <a:ext cx="1457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                                                                </a:t>
            </a:r>
            <a:r>
              <a:rPr lang="es-CO" dirty="0" smtClean="0">
                <a:hlinkClick r:id="rId2" action="ppaction://hlinksldjump"/>
              </a:rPr>
              <a:t>B</a:t>
            </a:r>
            <a:r>
              <a:rPr lang="es-CO" dirty="0" smtClean="0"/>
              <a:t>                               </a:t>
            </a:r>
            <a:endParaRPr lang="es-CO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359" y="2905920"/>
            <a:ext cx="1789389" cy="20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466653" y="3165570"/>
            <a:ext cx="3281811" cy="30929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 smtClean="0"/>
              <a:t>INTERINSTITUCIONAL: </a:t>
            </a:r>
          </a:p>
          <a:p>
            <a:pPr marL="0" indent="0">
              <a:buNone/>
            </a:pPr>
            <a:r>
              <a:rPr lang="es-CO" dirty="0" smtClean="0"/>
              <a:t>Colegios: Fe y Alegría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</a:t>
            </a:r>
            <a:r>
              <a:rPr lang="es-CO" dirty="0" err="1" smtClean="0"/>
              <a:t>Berchmans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Líderes Comunitarios.</a:t>
            </a:r>
          </a:p>
          <a:p>
            <a:pPr marL="0" indent="0">
              <a:buNone/>
            </a:pPr>
            <a:r>
              <a:rPr lang="es-CO" dirty="0" smtClean="0"/>
              <a:t>ONG: Fundación Carvajal</a:t>
            </a:r>
          </a:p>
          <a:p>
            <a:pPr marL="0" indent="0">
              <a:buNone/>
            </a:pPr>
            <a:r>
              <a:rPr lang="es-CO" dirty="0" smtClean="0"/>
              <a:t>Universidad Javeriana: 5 programas Académicos.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7" y="895276"/>
            <a:ext cx="1584176" cy="22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vmpujfs01\virtualizados01\cftorres\Documents\RESPONSABILIDAD SOCIAL UNIV\LA PEDREGOSA\LA PEDREGOSA\Diseño participativ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54025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7" y="4005064"/>
            <a:ext cx="1851576" cy="212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\\vmpujfs01\virtualizados01\cftorres\Documents\RESPONSABILIDAD SOCIAL UNIV\LA PEDREGOSA\LA PEDREGOSA\diseño participativ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18" y="1154025"/>
            <a:ext cx="2627843" cy="17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00" y="4792387"/>
            <a:ext cx="1913109" cy="16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2251040" y="30332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02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Experiencia Formativa para el Cambio Social y la Paz </a:t>
            </a:r>
            <a:r>
              <a:rPr lang="es-CO" dirty="0" smtClean="0">
                <a:hlinkClick r:id="rId2" action="ppaction://hlinksldjump"/>
              </a:rPr>
              <a:t>C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 smtClean="0"/>
              <a:t>Todos los programas académicos de la Universidad ofrecerán a sus estudiantes una experiencia de Aprendizaje Servicio, vinculada al núcleo disciplinar, articulados en proyectos de mediano y largo plazo, focalizados temática y territorialmente, de manera participativa.</a:t>
            </a:r>
          </a:p>
          <a:p>
            <a:pPr marL="0" indent="0">
              <a:buNone/>
            </a:pPr>
            <a:endParaRPr lang="es-CO" sz="28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84670481"/>
              </p:ext>
            </p:extLst>
          </p:nvPr>
        </p:nvGraphicFramePr>
        <p:xfrm>
          <a:off x="755576" y="3933056"/>
          <a:ext cx="77768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7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El Contexto de Colombia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826768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700" dirty="0" smtClean="0"/>
              <a:t>País con grandes recursos naturales:</a:t>
            </a:r>
          </a:p>
          <a:p>
            <a:pPr>
              <a:buFontTx/>
              <a:buChar char="-"/>
            </a:pPr>
            <a:r>
              <a:rPr lang="es-CO" sz="2700" dirty="0" smtClean="0"/>
              <a:t>Acceso al océano Pacífico y Atlántico </a:t>
            </a:r>
          </a:p>
          <a:p>
            <a:pPr>
              <a:buFontTx/>
              <a:buChar char="-"/>
            </a:pPr>
            <a:r>
              <a:rPr lang="es-CO" sz="2700" dirty="0" smtClean="0"/>
              <a:t>3 cordilleras: todos los pisos climáticos:</a:t>
            </a:r>
          </a:p>
          <a:p>
            <a:pPr>
              <a:buFontTx/>
              <a:buChar char="-"/>
            </a:pPr>
            <a:r>
              <a:rPr lang="es-CO" sz="2700" dirty="0" smtClean="0"/>
              <a:t>Biodiversidad: País con mayor diversidad de aves del planeta (1.903 especies, a 2013)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sz="1100" dirty="0" smtClean="0"/>
          </a:p>
          <a:p>
            <a:pPr marL="0" indent="0">
              <a:buNone/>
            </a:pPr>
            <a:endParaRPr lang="es-CO" sz="1100" dirty="0"/>
          </a:p>
          <a:p>
            <a:pPr marL="0" indent="0">
              <a:buNone/>
            </a:pPr>
            <a:endParaRPr lang="es-CO" sz="1100" dirty="0" smtClean="0"/>
          </a:p>
          <a:p>
            <a:pPr marL="0" indent="0">
              <a:buNone/>
            </a:pPr>
            <a:endParaRPr lang="es-CO" sz="1100" dirty="0"/>
          </a:p>
          <a:p>
            <a:pPr marL="0" indent="0">
              <a:buNone/>
            </a:pPr>
            <a:endParaRPr lang="es-CO" sz="1100" dirty="0" smtClean="0"/>
          </a:p>
          <a:p>
            <a:pPr marL="0" indent="0">
              <a:buNone/>
            </a:pPr>
            <a:endParaRPr lang="es-CO" sz="1100" dirty="0"/>
          </a:p>
          <a:p>
            <a:pPr marL="0" indent="0">
              <a:buNone/>
            </a:pPr>
            <a:endParaRPr lang="es-CO" sz="1100" dirty="0" smtClean="0"/>
          </a:p>
          <a:p>
            <a:pPr marL="0" indent="0">
              <a:buNone/>
            </a:pPr>
            <a:endParaRPr lang="es-CO" sz="1100" dirty="0"/>
          </a:p>
          <a:p>
            <a:pPr marL="0" indent="0">
              <a:buNone/>
            </a:pPr>
            <a:r>
              <a:rPr lang="es-CO" sz="1100" dirty="0" smtClean="0"/>
              <a:t>http</a:t>
            </a:r>
            <a:r>
              <a:rPr lang="es-CO" sz="1100" dirty="0"/>
              <a:t>://institutolavilla7b.blogspot.com.co/p/la-biodiversidad-en-colombia.html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sz="1300" dirty="0"/>
          </a:p>
          <a:p>
            <a:pPr marL="0" indent="0">
              <a:buNone/>
            </a:pPr>
            <a:endParaRPr lang="es-CO" sz="1300" dirty="0" smtClean="0"/>
          </a:p>
          <a:p>
            <a:pPr marL="0" indent="0">
              <a:buNone/>
            </a:pPr>
            <a:endParaRPr lang="es-CO" sz="1300" dirty="0"/>
          </a:p>
          <a:p>
            <a:pPr marL="0" indent="0">
              <a:buNone/>
            </a:pPr>
            <a:endParaRPr lang="es-CO" sz="1300" dirty="0" smtClean="0"/>
          </a:p>
          <a:p>
            <a:pPr marL="0" indent="0">
              <a:buNone/>
            </a:pPr>
            <a:endParaRPr lang="es-CO" dirty="0" smtClean="0"/>
          </a:p>
        </p:txBody>
      </p:sp>
      <p:pic>
        <p:nvPicPr>
          <p:cNvPr id="2052" name="Picture 4" descr="\\vmpujfs01\virtualizados01\cftorres\Documents\My Pictures\biodiversidad colomb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2446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1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Diversidad étnica y cultural: 84 etnias indígenas, más la población </a:t>
            </a:r>
            <a:r>
              <a:rPr lang="es-CO" sz="3100" b="1" dirty="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afrodescendiente</a:t>
            </a:r>
            <a:r>
              <a:rPr lang="es-CO" sz="31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y mayoritariamente mestiza.</a:t>
            </a:r>
            <a:br>
              <a:rPr lang="es-CO" sz="31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endParaRPr lang="es-CO" sz="3100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 smtClean="0"/>
          </a:p>
          <a:p>
            <a:pPr marL="0" indent="0">
              <a:buNone/>
            </a:pPr>
            <a:endParaRPr lang="es-CO" sz="900" dirty="0"/>
          </a:p>
          <a:p>
            <a:pPr marL="0" indent="0">
              <a:buNone/>
            </a:pPr>
            <a:endParaRPr lang="es-CO" sz="800" dirty="0" smtClean="0"/>
          </a:p>
          <a:p>
            <a:pPr marL="0" indent="0">
              <a:buNone/>
            </a:pPr>
            <a:r>
              <a:rPr lang="es-CO" sz="800" dirty="0" smtClean="0"/>
              <a:t>http</a:t>
            </a:r>
            <a:r>
              <a:rPr lang="es-CO" sz="800" dirty="0"/>
              <a:t>://yapeca.blogspot.com.co/http://1.bp.blogspot.com/-</a:t>
            </a:r>
            <a:r>
              <a:rPr lang="es-CO" sz="800" dirty="0" smtClean="0"/>
              <a:t>C-DytW3x_b8/U53I9I8zw2I</a:t>
            </a:r>
          </a:p>
          <a:p>
            <a:pPr marL="0" indent="0">
              <a:buNone/>
            </a:pPr>
            <a:r>
              <a:rPr lang="es-CO" sz="800" dirty="0" smtClean="0"/>
              <a:t>/</a:t>
            </a:r>
            <a:r>
              <a:rPr lang="es-CO" sz="800" dirty="0"/>
              <a:t>AAAAAAAAACI/J7Dd6JLtuFQ/s1600/collage_people_colombia.jpg                                         </a:t>
            </a:r>
            <a:r>
              <a:rPr lang="es-CO" sz="800" dirty="0" smtClean="0"/>
              <a:t>                              </a:t>
            </a:r>
            <a:r>
              <a:rPr lang="es-CO" sz="700" dirty="0"/>
              <a:t>http://</a:t>
            </a:r>
            <a:r>
              <a:rPr lang="es-CO" sz="700" dirty="0" smtClean="0"/>
              <a:t>www.semana.com/especiales/patrimonios-colombia-humanidad/carnaval-de-barranquilla.html</a:t>
            </a:r>
            <a:endParaRPr lang="es-CO" sz="700" dirty="0"/>
          </a:p>
          <a:p>
            <a:pPr marL="0" indent="0">
              <a:buNone/>
            </a:pPr>
            <a:endParaRPr lang="es-CO" sz="800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7884368" y="4236423"/>
            <a:ext cx="720080" cy="317457"/>
          </a:xfrm>
        </p:spPr>
        <p:txBody>
          <a:bodyPr>
            <a:normAutofit fontScale="55000" lnSpcReduction="20000"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pPr marL="0" indent="0">
              <a:buNone/>
            </a:pPr>
            <a:endParaRPr lang="es-CO" sz="800" dirty="0" smtClean="0"/>
          </a:p>
          <a:p>
            <a:pPr marL="0" indent="0">
              <a:buNone/>
            </a:pPr>
            <a:endParaRPr lang="es-CO" sz="800" dirty="0"/>
          </a:p>
          <a:p>
            <a:pPr marL="0" indent="0">
              <a:buNone/>
            </a:pPr>
            <a:endParaRPr lang="es-CO" sz="800" dirty="0"/>
          </a:p>
        </p:txBody>
      </p:sp>
      <p:pic>
        <p:nvPicPr>
          <p:cNvPr id="3075" name="Picture 3" descr="\\vmpujfs01\virtualizados01\cftorres\Documents\My Pictures\diversidad etnica colomb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5" y="1844824"/>
            <a:ext cx="3772037" cy="37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vmpujfs01\virtualizados01\cftorres\Documents\My Pictures\barranquill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00593"/>
            <a:ext cx="4695316" cy="30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2386608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Inequidades</a:t>
            </a:r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Conflicto: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131840" y="908720"/>
            <a:ext cx="555496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«…1% de los mayores perceptores de la renta se queda con una quinta parte de la riqueza producida en Colombia, que es uno de los índices más altos del mundo…» </a:t>
            </a:r>
            <a:endParaRPr lang="es-CO" sz="3000" dirty="0"/>
          </a:p>
          <a:p>
            <a:pPr marL="0" indent="0">
              <a:buNone/>
            </a:pPr>
            <a:r>
              <a:rPr lang="es-CO" sz="900" dirty="0" smtClean="0">
                <a:hlinkClick r:id="rId2"/>
              </a:rPr>
              <a:t>http</a:t>
            </a:r>
            <a:r>
              <a:rPr lang="es-CO" sz="900" dirty="0">
                <a:hlinkClick r:id="rId2"/>
              </a:rPr>
              <a:t>://www.elespectador.com/opinion/inequidad-de-colombia-columna-487823</a:t>
            </a:r>
            <a:r>
              <a:rPr lang="es-CO" sz="900" dirty="0" smtClean="0"/>
              <a:t>)</a:t>
            </a:r>
          </a:p>
          <a:p>
            <a:pPr marL="0" indent="0">
              <a:buNone/>
            </a:pPr>
            <a:endParaRPr lang="es-CO" sz="800" dirty="0"/>
          </a:p>
          <a:p>
            <a:pPr marL="0" indent="0">
              <a:buNone/>
            </a:pPr>
            <a:endParaRPr lang="es-CO" sz="700" dirty="0" smtClean="0"/>
          </a:p>
          <a:p>
            <a:pPr marL="0" indent="0">
              <a:buNone/>
            </a:pPr>
            <a:endParaRPr lang="es-CO" sz="700" dirty="0"/>
          </a:p>
          <a:p>
            <a:pPr marL="0" indent="0">
              <a:buNone/>
            </a:pPr>
            <a:r>
              <a:rPr lang="es-CO" dirty="0"/>
              <a:t>El último conflicto armado en Colombia data de la década de los 60, con el surgimiento de las guerrillas (FARC y ELN).</a:t>
            </a:r>
          </a:p>
          <a:p>
            <a:pPr marL="0" indent="0">
              <a:buNone/>
            </a:pPr>
            <a:r>
              <a:rPr lang="es-CO" dirty="0" smtClean="0"/>
              <a:t>Ha </a:t>
            </a:r>
            <a:r>
              <a:rPr lang="es-CO" dirty="0"/>
              <a:t>dejado más de 6,8 millones de víctimas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sz="1100" dirty="0">
                <a:hlinkClick r:id="rId3"/>
              </a:rPr>
              <a:t>http://</a:t>
            </a:r>
            <a:r>
              <a:rPr lang="es-CO" sz="1100" dirty="0" smtClean="0">
                <a:hlinkClick r:id="rId3"/>
              </a:rPr>
              <a:t>www.colombia.com/colombiainfo/nuestrahistoria/conflicto.asp</a:t>
            </a:r>
            <a:r>
              <a:rPr lang="es-CO" sz="1100" dirty="0" smtClean="0"/>
              <a:t> </a:t>
            </a:r>
            <a:endParaRPr lang="es-CO" sz="11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74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76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Coyuntura:</a:t>
            </a:r>
          </a:p>
          <a:p>
            <a:pPr marL="0" indent="0">
              <a:buNone/>
            </a:pPr>
            <a:r>
              <a:rPr lang="es-CO" dirty="0" smtClean="0"/>
              <a:t>Diálogos de La Habana: Firma del cese del conflicto entre el gobierno colombiano y las FARC.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Proyecto:</a:t>
            </a:r>
          </a:p>
          <a:p>
            <a:pPr marL="0" indent="0">
              <a:buNone/>
            </a:pPr>
            <a:r>
              <a:rPr lang="es-CO" dirty="0"/>
              <a:t>C</a:t>
            </a:r>
            <a:r>
              <a:rPr lang="es-CO" dirty="0" smtClean="0"/>
              <a:t>amino de la reconciliación, la reconstrucción nacional, para la consolidación de una PAZ estable y duradera.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11" y="534988"/>
            <a:ext cx="2310518" cy="15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vmpujfs01\virtualizados01\cftorres\Documents\My Pictures\PAZ EN COLOMB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204864"/>
            <a:ext cx="315582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vmpujfs01\virtualizados01\cftorres\Documents\My Pictures\PAZ EN COLOMBI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19" y="4077072"/>
            <a:ext cx="3684901" cy="24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100" dirty="0" smtClean="0"/>
              <a:t/>
            </a:r>
            <a:br>
              <a:rPr lang="es-CO" sz="3100" dirty="0" smtClean="0"/>
            </a:br>
            <a:r>
              <a:rPr lang="es-CO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Afinidad del AS con los principios y objetivos de la PUJ Colombia</a:t>
            </a:r>
            <a:br>
              <a:rPr lang="es-CO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endParaRPr lang="es-CO" sz="4000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CO" sz="9600" dirty="0" smtClean="0"/>
              <a:t>La PUJ </a:t>
            </a:r>
            <a:endParaRPr lang="es-CO" sz="9600" dirty="0"/>
          </a:p>
          <a:p>
            <a:pPr marL="0" indent="0" algn="ctr">
              <a:buNone/>
            </a:pPr>
            <a:r>
              <a:rPr lang="es-CO" sz="9600" dirty="0"/>
              <a:t>“…se propone:</a:t>
            </a:r>
          </a:p>
          <a:p>
            <a:pPr marL="0" indent="0" algn="ctr">
              <a:buNone/>
            </a:pPr>
            <a:r>
              <a:rPr lang="es-CO" sz="9600" dirty="0"/>
              <a:t>La formación integral de personas que sobresalgan por su alta calidad humana, ética, académica, profesional y por su responsabilidad social; y</a:t>
            </a:r>
            <a:r>
              <a:rPr lang="es-CO" sz="9600" dirty="0" smtClean="0"/>
              <a:t>,</a:t>
            </a:r>
            <a:endParaRPr lang="es-CO" sz="9600" dirty="0"/>
          </a:p>
          <a:p>
            <a:pPr marL="0" indent="0" algn="ctr">
              <a:buNone/>
            </a:pPr>
            <a:r>
              <a:rPr lang="es-CO" sz="9600" dirty="0"/>
              <a:t>La creación y el </a:t>
            </a:r>
            <a:r>
              <a:rPr lang="es-CO" sz="9600" b="1" dirty="0"/>
              <a:t>desarrollo de conocimiento y de cultura en una perspectiva crítica e innovadora, para el logro de una sociedad justa, sostenible, incluyente, democrática, solidaria y respetuosa de la dignidad humana</a:t>
            </a:r>
            <a:r>
              <a:rPr lang="es-CO" sz="9600" dirty="0" smtClean="0"/>
              <a:t>”.</a:t>
            </a:r>
            <a:endParaRPr lang="es-CO" sz="4900" dirty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sz="4000" dirty="0"/>
              <a:t>http://www.javerianacali.edu.co/mision-y-vision</a:t>
            </a:r>
            <a:endParaRPr lang="es-CO" sz="64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CO" sz="11200" dirty="0" smtClean="0"/>
              <a:t>«Es responsabilidad de las instituciones de educación superior de nuestra región, formar profesionales sensibles, comprometidos, activos y participativos, capaces de responder a las demandas de una sociedad compleja e inequitativa»</a:t>
            </a:r>
          </a:p>
          <a:p>
            <a:pPr marL="0" indent="0">
              <a:buNone/>
            </a:pPr>
            <a:endParaRPr lang="es-CO" sz="5100" dirty="0" smtClean="0"/>
          </a:p>
          <a:p>
            <a:pPr marL="0" indent="0">
              <a:buNone/>
            </a:pPr>
            <a:r>
              <a:rPr lang="es-CO" sz="4000" dirty="0" err="1" smtClean="0"/>
              <a:t>Cecchi</a:t>
            </a:r>
            <a:r>
              <a:rPr lang="es-CO" sz="4000" dirty="0" smtClean="0"/>
              <a:t>, N. H. (2006). Aprendizaje servicio en educación superior. La experiencia latinoamericana. CLAYSS. </a:t>
            </a:r>
            <a:endParaRPr lang="es-CO" sz="4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8532440" y="1196975"/>
            <a:ext cx="611560" cy="1437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24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Antecedentes y encuentro con el ASS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27894114"/>
              </p:ext>
            </p:extLst>
          </p:nvPr>
        </p:nvGraphicFramePr>
        <p:xfrm>
          <a:off x="539552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Avances en capacitación en 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Capacitación a docentes de diferentes departamentos: Más de 70 docentes.</a:t>
            </a:r>
          </a:p>
          <a:p>
            <a:r>
              <a:rPr lang="es-CO" dirty="0" smtClean="0"/>
              <a:t>Cinco docentes han tomado el curso virtual: Aprendizaje Servicio en Educación Superior (CLAYSS).</a:t>
            </a:r>
          </a:p>
          <a:p>
            <a:r>
              <a:rPr lang="es-CO" dirty="0" smtClean="0"/>
              <a:t>Capacitación a estudiantes (Centro de Gestión Estudiantil).</a:t>
            </a:r>
          </a:p>
          <a:p>
            <a:r>
              <a:rPr lang="es-CO" dirty="0" smtClean="0"/>
              <a:t>Publicación de una guía para la implementación del AS.</a:t>
            </a:r>
          </a:p>
        </p:txBody>
      </p:sp>
      <p:pic>
        <p:nvPicPr>
          <p:cNvPr id="1026" name="Picture 2" descr="\\vmpujfs01\virtualizados01\cftorres\Documents\My Pictures\GUIA APRENDIZAJE SERVICI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880320" cy="4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Numerosos proyectos  se han adelantado incorporando el AS.</a:t>
            </a:r>
          </a:p>
          <a:p>
            <a:r>
              <a:rPr lang="es-CO" dirty="0"/>
              <a:t>5 docentes han participado en el Seminario Internacional de Aprendizaje y Servicio</a:t>
            </a:r>
            <a:r>
              <a:rPr lang="es-CO" dirty="0" smtClean="0"/>
              <a:t>.</a:t>
            </a:r>
            <a:endParaRPr lang="es-CO" dirty="0"/>
          </a:p>
          <a:p>
            <a:r>
              <a:rPr lang="es-CO" dirty="0" smtClean="0"/>
              <a:t>Proyectos focalizados territorialmente: Garittea</a:t>
            </a:r>
            <a:r>
              <a:rPr lang="es-CO" dirty="0" smtClean="0">
                <a:hlinkClick r:id="rId2" action="ppaction://hlinksldjump"/>
              </a:rPr>
              <a:t>1</a:t>
            </a:r>
            <a:r>
              <a:rPr lang="es-CO" dirty="0" smtClean="0"/>
              <a:t> Sendero de Vida</a:t>
            </a:r>
            <a:r>
              <a:rPr lang="es-CO" dirty="0" smtClean="0">
                <a:hlinkClick r:id="rId3" action="ppaction://hlinksldjump"/>
              </a:rPr>
              <a:t>2</a:t>
            </a:r>
            <a:r>
              <a:rPr lang="es-CO" dirty="0" smtClean="0"/>
              <a:t> y, sobre todo, la Experiencia Formativa para el Cambio Social y la Paz.</a:t>
            </a:r>
            <a:r>
              <a:rPr lang="es-CO" dirty="0" smtClean="0">
                <a:hlinkClick r:id="rId4" action="ppaction://hlinksldjump"/>
              </a:rPr>
              <a:t>3</a:t>
            </a:r>
            <a:endParaRPr lang="es-CO" dirty="0" smtClean="0"/>
          </a:p>
          <a:p>
            <a:r>
              <a:rPr lang="es-CO" dirty="0"/>
              <a:t>Publicación sobre experiencias de AS en la Universidad Javeriana Cali</a:t>
            </a:r>
            <a:r>
              <a:rPr lang="es-CO" dirty="0" smtClean="0"/>
              <a:t>.</a:t>
            </a:r>
          </a:p>
          <a:p>
            <a:r>
              <a:rPr lang="es-CO" dirty="0" smtClean="0"/>
              <a:t>Proyectos interinstitucionales (PUJ – Fe y Alegría) e internacionales (U. Iberoamericana; U. Veracruzana – México; U. Gonzaga-USA; U. de Comillas-España).</a:t>
            </a:r>
            <a:endParaRPr lang="es-CO" dirty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6324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760</Words>
  <Application>Microsoft Office PowerPoint</Application>
  <PresentationFormat>Presentación en pantalla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</vt:lpstr>
      <vt:lpstr>El Contexto de Colombia</vt:lpstr>
      <vt:lpstr> Diversidad étnica y cultural: 84 etnias indígenas, más la población afrodescendiente y mayoritariamente mestiza. </vt:lpstr>
      <vt:lpstr>Presentación de PowerPoint</vt:lpstr>
      <vt:lpstr>Presentación de PowerPoint</vt:lpstr>
      <vt:lpstr> Afinidad del AS con los principios y objetivos de la PUJ Colombia </vt:lpstr>
      <vt:lpstr>Antecedentes y encuentro con el ASS</vt:lpstr>
      <vt:lpstr>Avances en capacitación en AS</vt:lpstr>
      <vt:lpstr>Resultados</vt:lpstr>
      <vt:lpstr>Retos</vt:lpstr>
      <vt:lpstr>Presentación de PowerPoint</vt:lpstr>
      <vt:lpstr>Presentación de PowerPoint</vt:lpstr>
      <vt:lpstr>                                                                B                               </vt:lpstr>
      <vt:lpstr>Experiencia Formativa para el Cambio Social y la Paz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Servicio en la Pontificia Universidad Javeriana Cali Proceso de incorporación</dc:title>
  <dc:creator>Zinko</dc:creator>
  <cp:lastModifiedBy>Zinko</cp:lastModifiedBy>
  <cp:revision>54</cp:revision>
  <dcterms:created xsi:type="dcterms:W3CDTF">2016-07-27T15:21:16Z</dcterms:created>
  <dcterms:modified xsi:type="dcterms:W3CDTF">2016-08-25T01:00:50Z</dcterms:modified>
</cp:coreProperties>
</file>