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5" d="100"/>
          <a:sy n="85" d="100"/>
        </p:scale>
        <p:origin x="-2064" y="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fernandoalmeida43@g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XIX </a:t>
            </a:r>
            <a:r>
              <a:rPr lang="en-US" dirty="0" err="1" smtClean="0">
                <a:solidFill>
                  <a:schemeClr val="tx2"/>
                </a:solidFill>
              </a:rPr>
              <a:t>Seminário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internacional</a:t>
            </a:r>
            <a:r>
              <a:rPr lang="en-US" dirty="0" smtClean="0">
                <a:solidFill>
                  <a:schemeClr val="tx2"/>
                </a:solidFill>
              </a:rPr>
              <a:t> de </a:t>
            </a:r>
            <a:r>
              <a:rPr lang="en-US" dirty="0" err="1" smtClean="0">
                <a:solidFill>
                  <a:schemeClr val="tx2"/>
                </a:solidFill>
              </a:rPr>
              <a:t>aprendizagem</a:t>
            </a:r>
            <a:r>
              <a:rPr lang="en-US" dirty="0" smtClean="0">
                <a:solidFill>
                  <a:schemeClr val="tx2"/>
                </a:solidFill>
              </a:rPr>
              <a:t> e </a:t>
            </a:r>
            <a:r>
              <a:rPr lang="en-US" dirty="0" err="1" smtClean="0">
                <a:solidFill>
                  <a:schemeClr val="tx2"/>
                </a:solidFill>
              </a:rPr>
              <a:t>serviço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solidário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Bs</a:t>
            </a:r>
            <a:r>
              <a:rPr lang="en-US" dirty="0" smtClean="0">
                <a:solidFill>
                  <a:schemeClr val="tx2"/>
                </a:solidFill>
              </a:rPr>
              <a:t>. As. UCA</a:t>
            </a:r>
            <a:br>
              <a:rPr lang="en-US" dirty="0" smtClean="0">
                <a:solidFill>
                  <a:schemeClr val="tx2"/>
                </a:solidFill>
              </a:rPr>
            </a:b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756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POLÍTICA PÚBLICA</a:t>
            </a:r>
            <a:br>
              <a:rPr lang="en-US" dirty="0" smtClean="0"/>
            </a:br>
            <a:r>
              <a:rPr lang="en-US" dirty="0" smtClean="0"/>
              <a:t>CURRICULAR: </a:t>
            </a:r>
            <a:r>
              <a:rPr lang="en-US" dirty="0" err="1" smtClean="0"/>
              <a:t>caso</a:t>
            </a:r>
            <a:r>
              <a:rPr lang="en-US" dirty="0" smtClean="0"/>
              <a:t> SÃO PAULO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Reforma</a:t>
            </a:r>
            <a:r>
              <a:rPr lang="en-US" dirty="0" smtClean="0"/>
              <a:t> curricular, </a:t>
            </a:r>
            <a:r>
              <a:rPr lang="en-US" dirty="0" err="1" smtClean="0"/>
              <a:t>criou</a:t>
            </a:r>
            <a:r>
              <a:rPr lang="en-US" dirty="0" smtClean="0"/>
              <a:t> um </a:t>
            </a:r>
            <a:r>
              <a:rPr lang="en-US" dirty="0" err="1" smtClean="0"/>
              <a:t>ciclo</a:t>
            </a:r>
            <a:r>
              <a:rPr lang="en-US" dirty="0" smtClean="0"/>
              <a:t> AUTORAL, </a:t>
            </a:r>
          </a:p>
          <a:p>
            <a:r>
              <a:rPr lang="en-US" dirty="0" err="1" smtClean="0"/>
              <a:t>Referente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7</a:t>
            </a:r>
            <a:r>
              <a:rPr lang="en-US" sz="1400" dirty="0" smtClean="0"/>
              <a:t>o</a:t>
            </a:r>
            <a:r>
              <a:rPr lang="en-US" dirty="0" smtClean="0"/>
              <a:t> , 8</a:t>
            </a:r>
            <a:r>
              <a:rPr lang="en-US" sz="1200" dirty="0" smtClean="0"/>
              <a:t>o</a:t>
            </a:r>
            <a:r>
              <a:rPr lang="en-US" dirty="0" smtClean="0"/>
              <a:t>  e 9</a:t>
            </a:r>
            <a:r>
              <a:rPr lang="en-US" sz="1200" dirty="0" smtClean="0"/>
              <a:t>o </a:t>
            </a:r>
            <a:r>
              <a:rPr lang="en-US" dirty="0" err="1" smtClean="0"/>
              <a:t>anos</a:t>
            </a:r>
            <a:r>
              <a:rPr lang="en-US" dirty="0" smtClean="0"/>
              <a:t> do </a:t>
            </a:r>
            <a:r>
              <a:rPr lang="en-US" dirty="0" err="1" smtClean="0"/>
              <a:t>Ensino</a:t>
            </a:r>
            <a:r>
              <a:rPr lang="en-US" dirty="0" smtClean="0"/>
              <a:t> </a:t>
            </a:r>
            <a:r>
              <a:rPr lang="en-US" dirty="0" err="1" smtClean="0"/>
              <a:t>Fundametal</a:t>
            </a:r>
            <a:r>
              <a:rPr lang="en-US" dirty="0" smtClean="0"/>
              <a:t>:</a:t>
            </a:r>
          </a:p>
          <a:p>
            <a:pPr lvl="1"/>
            <a:r>
              <a:rPr lang="en-US" sz="2000" dirty="0" err="1" smtClean="0"/>
              <a:t>Alunos</a:t>
            </a:r>
            <a:r>
              <a:rPr lang="en-US" sz="2000" dirty="0" smtClean="0"/>
              <a:t> de 13 a 15 </a:t>
            </a:r>
            <a:r>
              <a:rPr lang="en-US" sz="2000" dirty="0" err="1" smtClean="0"/>
              <a:t>anos</a:t>
            </a:r>
            <a:endParaRPr lang="en-US" sz="2000" dirty="0" smtClean="0"/>
          </a:p>
          <a:p>
            <a:pPr lvl="1"/>
            <a:r>
              <a:rPr lang="en-US" sz="2000" dirty="0" smtClean="0"/>
              <a:t>Durante </a:t>
            </a:r>
            <a:r>
              <a:rPr lang="en-US" sz="2000" dirty="0" err="1" smtClean="0"/>
              <a:t>os</a:t>
            </a:r>
            <a:r>
              <a:rPr lang="en-US" sz="2000" dirty="0" smtClean="0"/>
              <a:t> 3 </a:t>
            </a:r>
            <a:r>
              <a:rPr lang="en-US" sz="2000" dirty="0" err="1" smtClean="0"/>
              <a:t>anos</a:t>
            </a:r>
            <a:r>
              <a:rPr lang="en-US" sz="2000" dirty="0" smtClean="0"/>
              <a:t> </a:t>
            </a:r>
            <a:r>
              <a:rPr lang="en-US" sz="2000" dirty="0" err="1" smtClean="0"/>
              <a:t>constroem</a:t>
            </a:r>
            <a:r>
              <a:rPr lang="en-US" sz="2000" dirty="0" smtClean="0"/>
              <a:t> </a:t>
            </a:r>
            <a:r>
              <a:rPr lang="en-US" sz="2000" dirty="0" err="1" smtClean="0"/>
              <a:t>coletivamente</a:t>
            </a:r>
            <a:r>
              <a:rPr lang="en-US" sz="2000" dirty="0" smtClean="0"/>
              <a:t> e </a:t>
            </a:r>
            <a:r>
              <a:rPr lang="en-US" sz="2000" dirty="0" err="1" smtClean="0"/>
              <a:t>interdisciplinarmente</a:t>
            </a:r>
            <a:r>
              <a:rPr lang="en-US" sz="2000" dirty="0" smtClean="0"/>
              <a:t> um </a:t>
            </a:r>
          </a:p>
          <a:p>
            <a:pPr lvl="1"/>
            <a:r>
              <a:rPr lang="en-US" sz="2000" dirty="0" smtClean="0"/>
              <a:t>TRABALHO COLETIVO DE AUTORIA:</a:t>
            </a:r>
          </a:p>
          <a:p>
            <a:pPr lvl="1"/>
            <a:r>
              <a:rPr lang="en-US" sz="2000" dirty="0" err="1" smtClean="0"/>
              <a:t>É</a:t>
            </a:r>
            <a:r>
              <a:rPr lang="en-US" sz="2000" dirty="0" smtClean="0"/>
              <a:t> </a:t>
            </a:r>
            <a:r>
              <a:rPr lang="en-US" sz="2000" dirty="0" err="1" smtClean="0"/>
              <a:t>apresentado</a:t>
            </a:r>
            <a:r>
              <a:rPr lang="en-US" sz="2000" dirty="0" smtClean="0"/>
              <a:t> </a:t>
            </a:r>
            <a:r>
              <a:rPr lang="en-US" sz="2000" dirty="0" err="1" smtClean="0"/>
              <a:t>publicamente</a:t>
            </a:r>
            <a:endParaRPr lang="en-US" sz="2000" dirty="0" smtClean="0"/>
          </a:p>
          <a:p>
            <a:pPr lvl="1"/>
            <a:r>
              <a:rPr lang="en-US" sz="2000" dirty="0" err="1" smtClean="0"/>
              <a:t>É</a:t>
            </a:r>
            <a:r>
              <a:rPr lang="en-US" sz="2000" dirty="0" smtClean="0"/>
              <a:t> </a:t>
            </a:r>
            <a:r>
              <a:rPr lang="en-US" sz="2000" dirty="0" err="1" smtClean="0"/>
              <a:t>debatido</a:t>
            </a:r>
            <a:r>
              <a:rPr lang="en-US" sz="2000" dirty="0" smtClean="0"/>
              <a:t> </a:t>
            </a:r>
            <a:r>
              <a:rPr lang="en-US" sz="2000" dirty="0" err="1" smtClean="0"/>
              <a:t>por</a:t>
            </a:r>
            <a:r>
              <a:rPr lang="en-US" sz="2000" dirty="0" smtClean="0"/>
              <a:t> </a:t>
            </a:r>
            <a:r>
              <a:rPr lang="en-US" sz="2000" dirty="0" err="1" smtClean="0"/>
              <a:t>toda</a:t>
            </a:r>
            <a:r>
              <a:rPr lang="en-US" sz="2000" dirty="0" smtClean="0"/>
              <a:t> a </a:t>
            </a:r>
            <a:r>
              <a:rPr lang="en-US" sz="2000" dirty="0" err="1" smtClean="0"/>
              <a:t>escola</a:t>
            </a:r>
            <a:r>
              <a:rPr lang="en-US" sz="2000" dirty="0" smtClean="0"/>
              <a:t> (e </a:t>
            </a:r>
            <a:r>
              <a:rPr lang="en-US" sz="2000" dirty="0" err="1" smtClean="0"/>
              <a:t>às</a:t>
            </a:r>
            <a:r>
              <a:rPr lang="en-US" sz="2000" dirty="0" smtClean="0"/>
              <a:t> </a:t>
            </a:r>
            <a:r>
              <a:rPr lang="en-US" sz="2000" dirty="0" err="1" smtClean="0"/>
              <a:t>vezes</a:t>
            </a:r>
            <a:r>
              <a:rPr lang="en-US" sz="2000" dirty="0" smtClean="0"/>
              <a:t> entre as </a:t>
            </a:r>
            <a:r>
              <a:rPr lang="en-US" sz="2000" dirty="0" err="1" smtClean="0"/>
              <a:t>escolas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err="1" smtClean="0"/>
              <a:t>É</a:t>
            </a:r>
            <a:r>
              <a:rPr lang="en-US" sz="2000" dirty="0" smtClean="0"/>
              <a:t> </a:t>
            </a:r>
            <a:r>
              <a:rPr lang="en-US" sz="2000" dirty="0" err="1" smtClean="0"/>
              <a:t>disponibilizado</a:t>
            </a:r>
            <a:r>
              <a:rPr lang="en-US" sz="2000" dirty="0" smtClean="0"/>
              <a:t> </a:t>
            </a:r>
            <a:r>
              <a:rPr lang="en-US" sz="2000" dirty="0" err="1" smtClean="0"/>
              <a:t>em</a:t>
            </a:r>
            <a:r>
              <a:rPr lang="en-US" sz="2000" dirty="0" smtClean="0"/>
              <a:t> </a:t>
            </a:r>
            <a:r>
              <a:rPr lang="en-US" sz="2000" dirty="0" err="1" smtClean="0"/>
              <a:t>rede</a:t>
            </a:r>
            <a:r>
              <a:rPr lang="en-US" sz="2000" dirty="0" smtClean="0"/>
              <a:t> virtual: TÁ NA REDE!</a:t>
            </a:r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1000" dirty="0"/>
          </a:p>
          <a:p>
            <a:pPr lvl="1"/>
            <a:endParaRPr lang="en-US" sz="1000" dirty="0" smtClean="0"/>
          </a:p>
          <a:p>
            <a:pPr lvl="1"/>
            <a:endParaRPr lang="en-US" sz="1000" dirty="0"/>
          </a:p>
          <a:p>
            <a:pPr lvl="2"/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21876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IMPACTOS SOLIDÁRIOS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 TRABALHO COLETIVO DE AUTORIA (</a:t>
            </a:r>
            <a:r>
              <a:rPr lang="en-US" dirty="0" err="1" smtClean="0"/>
              <a:t>fundamentos</a:t>
            </a:r>
            <a:r>
              <a:rPr lang="en-US" dirty="0" smtClean="0"/>
              <a:t> </a:t>
            </a:r>
            <a:r>
              <a:rPr lang="en-US" dirty="0" err="1" smtClean="0"/>
              <a:t>teóricos</a:t>
            </a:r>
            <a:r>
              <a:rPr lang="en-US" dirty="0" smtClean="0"/>
              <a:t> </a:t>
            </a:r>
            <a:r>
              <a:rPr lang="en-US" dirty="0" err="1" smtClean="0"/>
              <a:t>vieram</a:t>
            </a:r>
            <a:r>
              <a:rPr lang="en-US" dirty="0" smtClean="0"/>
              <a:t> de </a:t>
            </a:r>
            <a:r>
              <a:rPr lang="en-US" dirty="0" err="1" smtClean="0"/>
              <a:t>doutorado</a:t>
            </a:r>
            <a:r>
              <a:rPr lang="en-US" dirty="0" smtClean="0"/>
              <a:t> da KATIA MORI) DEFENDE A AUTORIA COMO A PRODUÇAO RESPONSÁVEL INDIVIDUAL E COLETIVA PARA A INTERVENÇAO SOCIAL:</a:t>
            </a:r>
          </a:p>
          <a:p>
            <a:pPr lvl="1"/>
            <a:r>
              <a:rPr lang="en-US" dirty="0" smtClean="0"/>
              <a:t>INTERVENÇÃO NA REGIÃO </a:t>
            </a:r>
          </a:p>
          <a:p>
            <a:pPr lvl="1"/>
            <a:r>
              <a:rPr lang="en-US" dirty="0" smtClean="0"/>
              <a:t>E TAMBEM NAS QUESTÕES UNIVERSAIS E MUNDIAIS: COMO A QUESTÃO DO REFUGIADOS DE GUERRA, OU AS PERSEGUIÇÕES…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A REDE DE SÃO PAULO TEM ----</a:t>
            </a:r>
            <a:r>
              <a:rPr lang="en-US" dirty="0" smtClean="0">
                <a:sym typeface="Wingdings"/>
              </a:rPr>
              <a:t> 62.000 </a:t>
            </a:r>
            <a:r>
              <a:rPr lang="en-US" dirty="0" err="1" smtClean="0">
                <a:sym typeface="Wingdings"/>
              </a:rPr>
              <a:t>alunos</a:t>
            </a:r>
            <a:r>
              <a:rPr lang="en-US" dirty="0" smtClean="0">
                <a:sym typeface="Wingdings"/>
              </a:rPr>
              <a:t> no 9 </a:t>
            </a:r>
            <a:r>
              <a:rPr lang="en-US" dirty="0" err="1" smtClean="0">
                <a:sym typeface="Wingdings"/>
              </a:rPr>
              <a:t>ano</a:t>
            </a:r>
            <a:r>
              <a:rPr lang="en-US" dirty="0" smtClean="0">
                <a:sym typeface="Wingdings"/>
              </a:rPr>
              <a:t>. </a:t>
            </a:r>
          </a:p>
          <a:p>
            <a:pPr lvl="1"/>
            <a:r>
              <a:rPr lang="en-US" dirty="0" smtClean="0">
                <a:sym typeface="Wingdings"/>
              </a:rPr>
              <a:t>O </a:t>
            </a:r>
            <a:r>
              <a:rPr lang="en-US" dirty="0" err="1" smtClean="0">
                <a:sym typeface="Wingdings"/>
              </a:rPr>
              <a:t>que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pode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significar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em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torno</a:t>
            </a:r>
            <a:r>
              <a:rPr lang="en-US" dirty="0" smtClean="0">
                <a:sym typeface="Wingdings"/>
              </a:rPr>
              <a:t> de 15.000 TCA com </a:t>
            </a:r>
            <a:r>
              <a:rPr lang="en-US" dirty="0" err="1" smtClean="0">
                <a:sym typeface="Wingdings"/>
              </a:rPr>
              <a:t>intervençao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na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cidade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ou</a:t>
            </a:r>
            <a:r>
              <a:rPr lang="en-US" dirty="0" smtClean="0">
                <a:sym typeface="Wingdings"/>
              </a:rPr>
              <a:t> no </a:t>
            </a:r>
            <a:r>
              <a:rPr lang="en-US" dirty="0" err="1" smtClean="0">
                <a:sym typeface="Wingdings"/>
              </a:rPr>
              <a:t>mundo</a:t>
            </a:r>
            <a:r>
              <a:rPr lang="en-US" dirty="0" smtClean="0">
                <a:sym typeface="Wingdings"/>
              </a:rPr>
              <a:t>. 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053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Rumo</a:t>
            </a:r>
            <a:r>
              <a:rPr lang="en-US" dirty="0" smtClean="0"/>
              <a:t> a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solidariedade</a:t>
            </a:r>
            <a:r>
              <a:rPr lang="en-US" dirty="0" smtClean="0"/>
              <a:t> </a:t>
            </a:r>
            <a:r>
              <a:rPr lang="en-US" dirty="0" err="1" smtClean="0"/>
              <a:t>planetária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FF0000"/>
                </a:solidFill>
              </a:rPr>
              <a:t>GRATO!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Buenos Aires, 26 de </a:t>
            </a:r>
            <a:r>
              <a:rPr lang="en-US" dirty="0" err="1" smtClean="0"/>
              <a:t>agosto</a:t>
            </a:r>
            <a:r>
              <a:rPr lang="en-US" dirty="0" smtClean="0"/>
              <a:t> de 2016</a:t>
            </a:r>
            <a:endParaRPr lang="en-US" dirty="0"/>
          </a:p>
          <a:p>
            <a:r>
              <a:rPr lang="en-US" dirty="0" smtClean="0"/>
              <a:t>Fernando José de Almeida</a:t>
            </a:r>
          </a:p>
          <a:p>
            <a:r>
              <a:rPr lang="en-US" dirty="0" smtClean="0">
                <a:hlinkClick r:id="rId2"/>
              </a:rPr>
              <a:t>fernandoalmeida43@gmail.com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978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Fernando Jose de Almeida</a:t>
            </a:r>
            <a:br>
              <a:rPr lang="en-US" dirty="0" smtClean="0"/>
            </a:br>
            <a:r>
              <a:rPr lang="en-US" dirty="0" smtClean="0"/>
              <a:t>professor da PUC-SP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ÁREA DE EDUCAÇÃO: CURRÍCULO</a:t>
            </a:r>
          </a:p>
          <a:p>
            <a:r>
              <a:rPr lang="en-US" dirty="0" smtClean="0"/>
              <a:t>Assessor </a:t>
            </a:r>
            <a:r>
              <a:rPr lang="en-US" dirty="0" err="1" smtClean="0"/>
              <a:t>internacional</a:t>
            </a:r>
            <a:r>
              <a:rPr lang="en-US" dirty="0" smtClean="0"/>
              <a:t> da </a:t>
            </a:r>
            <a:r>
              <a:rPr lang="en-US" dirty="0" err="1" smtClean="0"/>
              <a:t>Secretaria</a:t>
            </a:r>
            <a:r>
              <a:rPr lang="en-US" dirty="0" smtClean="0"/>
              <a:t> Municipal de </a:t>
            </a:r>
            <a:r>
              <a:rPr lang="en-US" dirty="0" err="1" smtClean="0"/>
              <a:t>Educação</a:t>
            </a:r>
            <a:r>
              <a:rPr lang="en-US" dirty="0" smtClean="0"/>
              <a:t> da </a:t>
            </a:r>
            <a:r>
              <a:rPr lang="en-US" dirty="0" err="1" smtClean="0"/>
              <a:t>Cidade</a:t>
            </a:r>
            <a:r>
              <a:rPr lang="en-US" dirty="0" smtClean="0"/>
              <a:t> de São Paulo.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067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POLÍTICAS DE PROMOÇÃO</a:t>
            </a:r>
            <a:br>
              <a:rPr lang="en-US" dirty="0" smtClean="0"/>
            </a:br>
            <a:r>
              <a:rPr lang="en-US" dirty="0" smtClean="0"/>
              <a:t>da </a:t>
            </a:r>
            <a:r>
              <a:rPr lang="en-US" dirty="0" err="1" smtClean="0"/>
              <a:t>cidadania</a:t>
            </a:r>
            <a:r>
              <a:rPr lang="en-US" dirty="0" smtClean="0"/>
              <a:t> </a:t>
            </a:r>
            <a:r>
              <a:rPr lang="en-US" dirty="0" err="1" smtClean="0"/>
              <a:t>solidária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DIMENSÃO DA POLIS-UNIVERSAL</a:t>
            </a:r>
          </a:p>
          <a:p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[A </a:t>
            </a:r>
            <a:r>
              <a:rPr lang="en-US" dirty="0" err="1" smtClean="0"/>
              <a:t>América</a:t>
            </a:r>
            <a:r>
              <a:rPr lang="en-US" dirty="0" smtClean="0"/>
              <a:t> Latina </a:t>
            </a:r>
            <a:r>
              <a:rPr lang="en-US" dirty="0" err="1" smtClean="0"/>
              <a:t>já</a:t>
            </a:r>
            <a:r>
              <a:rPr lang="en-US" dirty="0" smtClean="0"/>
              <a:t> </a:t>
            </a:r>
            <a:r>
              <a:rPr lang="en-US" dirty="0" err="1" smtClean="0"/>
              <a:t>é</a:t>
            </a:r>
            <a:r>
              <a:rPr lang="en-US" dirty="0" smtClean="0"/>
              <a:t> 80% </a:t>
            </a:r>
            <a:r>
              <a:rPr lang="en-US" dirty="0" err="1" smtClean="0"/>
              <a:t>urbana</a:t>
            </a:r>
            <a:r>
              <a:rPr lang="en-US" dirty="0" smtClean="0"/>
              <a:t>]</a:t>
            </a:r>
          </a:p>
          <a:p>
            <a:pPr lvl="1"/>
            <a:r>
              <a:rPr lang="en-US" dirty="0" err="1" smtClean="0"/>
              <a:t>Quem</a:t>
            </a:r>
            <a:r>
              <a:rPr lang="en-US" dirty="0" smtClean="0"/>
              <a:t> </a:t>
            </a:r>
            <a:r>
              <a:rPr lang="en-US" dirty="0" err="1" smtClean="0"/>
              <a:t>é</a:t>
            </a:r>
            <a:r>
              <a:rPr lang="en-US" dirty="0" smtClean="0"/>
              <a:t> o </a:t>
            </a:r>
            <a:r>
              <a:rPr lang="en-US" dirty="0" err="1" smtClean="0"/>
              <a:t>jovem</a:t>
            </a:r>
            <a:r>
              <a:rPr lang="en-US" dirty="0" smtClean="0"/>
              <a:t>, 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as </a:t>
            </a:r>
            <a:r>
              <a:rPr lang="en-US" dirty="0" err="1" smtClean="0"/>
              <a:t>juventudes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Qual</a:t>
            </a:r>
            <a:r>
              <a:rPr lang="en-US" dirty="0" smtClean="0"/>
              <a:t> </a:t>
            </a:r>
            <a:r>
              <a:rPr lang="en-US" dirty="0" err="1" smtClean="0"/>
              <a:t>nosso</a:t>
            </a:r>
            <a:r>
              <a:rPr lang="en-US" dirty="0" smtClean="0"/>
              <a:t> </a:t>
            </a:r>
            <a:r>
              <a:rPr lang="en-US" dirty="0" err="1" smtClean="0"/>
              <a:t>projeto</a:t>
            </a:r>
            <a:r>
              <a:rPr lang="en-US" dirty="0" smtClean="0"/>
              <a:t> de </a:t>
            </a:r>
            <a:r>
              <a:rPr lang="en-US" dirty="0" err="1" smtClean="0"/>
              <a:t>mundo</a:t>
            </a:r>
            <a:r>
              <a:rPr lang="en-US" dirty="0" smtClean="0"/>
              <a:t> e de </a:t>
            </a:r>
            <a:r>
              <a:rPr lang="en-US" dirty="0" err="1" smtClean="0"/>
              <a:t>nação</a:t>
            </a:r>
            <a:r>
              <a:rPr lang="en-US" dirty="0"/>
              <a:t>?</a:t>
            </a:r>
            <a:endParaRPr lang="en-US" dirty="0" smtClean="0"/>
          </a:p>
          <a:p>
            <a:pPr lvl="1"/>
            <a:r>
              <a:rPr lang="en-US" dirty="0" smtClean="0"/>
              <a:t>Como </a:t>
            </a:r>
            <a:r>
              <a:rPr lang="en-US" dirty="0" err="1" smtClean="0"/>
              <a:t>será</a:t>
            </a:r>
            <a:r>
              <a:rPr lang="en-US" dirty="0" smtClean="0"/>
              <a:t> o </a:t>
            </a:r>
            <a:r>
              <a:rPr lang="en-US" dirty="0" err="1" smtClean="0"/>
              <a:t>curriculo</a:t>
            </a:r>
            <a:r>
              <a:rPr lang="en-US" dirty="0" smtClean="0"/>
              <a:t>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387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POLÍTICAS CURRICULARES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GRADE DESAFIO </a:t>
            </a:r>
            <a:r>
              <a:rPr lang="en-US" dirty="0" err="1" smtClean="0"/>
              <a:t>É</a:t>
            </a:r>
            <a:r>
              <a:rPr lang="en-US" dirty="0" smtClean="0"/>
              <a:t> PREPARAR:</a:t>
            </a:r>
          </a:p>
          <a:p>
            <a:pPr lvl="1"/>
            <a:r>
              <a:rPr lang="en-US" dirty="0" smtClean="0"/>
              <a:t>Para </a:t>
            </a:r>
            <a:r>
              <a:rPr lang="en-US" dirty="0" err="1" smtClean="0"/>
              <a:t>os</a:t>
            </a:r>
            <a:r>
              <a:rPr lang="en-US" dirty="0" smtClean="0"/>
              <a:t> EXAMES  de </a:t>
            </a:r>
            <a:r>
              <a:rPr lang="en-US" dirty="0" err="1" smtClean="0"/>
              <a:t>competências</a:t>
            </a:r>
            <a:r>
              <a:rPr lang="en-US" dirty="0" smtClean="0"/>
              <a:t> </a:t>
            </a:r>
            <a:r>
              <a:rPr lang="en-US" dirty="0" err="1" smtClean="0"/>
              <a:t>cognitivas</a:t>
            </a:r>
            <a:r>
              <a:rPr lang="en-US" dirty="0" smtClean="0"/>
              <a:t>: PISA OCDE? </a:t>
            </a:r>
          </a:p>
          <a:p>
            <a:pPr lvl="1"/>
            <a:r>
              <a:rPr lang="en-US" dirty="0" smtClean="0"/>
              <a:t>Para a </a:t>
            </a:r>
            <a:r>
              <a:rPr lang="en-US" dirty="0" err="1" smtClean="0"/>
              <a:t>demanda</a:t>
            </a:r>
            <a:r>
              <a:rPr lang="en-US" dirty="0" smtClean="0"/>
              <a:t> do </a:t>
            </a:r>
            <a:r>
              <a:rPr lang="en-US" dirty="0" err="1" smtClean="0"/>
              <a:t>mercado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Para o </a:t>
            </a:r>
            <a:r>
              <a:rPr lang="en-US" dirty="0" err="1" smtClean="0"/>
              <a:t>sentido</a:t>
            </a:r>
            <a:r>
              <a:rPr lang="en-US" dirty="0" smtClean="0"/>
              <a:t> da VIDA?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[SIM, mas </a:t>
            </a:r>
            <a:r>
              <a:rPr lang="en-US" dirty="0" err="1" smtClean="0"/>
              <a:t>é</a:t>
            </a:r>
            <a:r>
              <a:rPr lang="en-US" dirty="0" smtClean="0"/>
              <a:t> </a:t>
            </a:r>
            <a:r>
              <a:rPr lang="en-US" dirty="0" err="1" smtClean="0"/>
              <a:t>muito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difícil</a:t>
            </a:r>
            <a:r>
              <a:rPr lang="en-US" dirty="0" smtClean="0"/>
              <a:t> de TRABALHAR UM CURRÍCULO CRIATIVO, CRÍTICO E COMPETENTE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066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 QUE </a:t>
            </a:r>
            <a:r>
              <a:rPr lang="en-US" dirty="0" err="1" smtClean="0"/>
              <a:t>É</a:t>
            </a:r>
            <a:r>
              <a:rPr lang="en-US" dirty="0" smtClean="0"/>
              <a:t> O CONHECIMENTO</a:t>
            </a:r>
            <a:br>
              <a:rPr lang="en-US" dirty="0" smtClean="0"/>
            </a:br>
            <a:r>
              <a:rPr lang="en-US" dirty="0" smtClean="0"/>
              <a:t>PRÓPRIO DA ESCOLA?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É</a:t>
            </a:r>
            <a:r>
              <a:rPr lang="en-US" dirty="0" smtClean="0"/>
              <a:t> A ALIANÇA ENTRE AS GRANDES QUESTOES DO SENTIDO DA VIDA….. E</a:t>
            </a:r>
          </a:p>
          <a:p>
            <a:r>
              <a:rPr lang="en-US" dirty="0" smtClean="0"/>
              <a:t>O EQUIPAMENTO COGNITIVO QUE ELA NOS DÁ (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achar</a:t>
            </a:r>
            <a:r>
              <a:rPr lang="en-US" dirty="0" smtClean="0"/>
              <a:t> o </a:t>
            </a:r>
            <a:r>
              <a:rPr lang="en-US" dirty="0" err="1" smtClean="0"/>
              <a:t>sentido</a:t>
            </a:r>
            <a:r>
              <a:rPr lang="en-US" dirty="0" smtClean="0"/>
              <a:t> da </a:t>
            </a:r>
            <a:r>
              <a:rPr lang="en-US" dirty="0" err="1" smtClean="0"/>
              <a:t>vida</a:t>
            </a:r>
            <a:r>
              <a:rPr lang="en-US" dirty="0" smtClean="0"/>
              <a:t> e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participar</a:t>
            </a:r>
            <a:r>
              <a:rPr lang="en-US" dirty="0" smtClean="0"/>
              <a:t> </a:t>
            </a:r>
            <a:r>
              <a:rPr lang="en-US" dirty="0" err="1" smtClean="0"/>
              <a:t>dela</a:t>
            </a:r>
            <a:r>
              <a:rPr lang="en-US" dirty="0" smtClean="0"/>
              <a:t>):</a:t>
            </a:r>
          </a:p>
          <a:p>
            <a:pPr lvl="1"/>
            <a:r>
              <a:rPr lang="en-US" dirty="0" smtClean="0"/>
              <a:t>A CULTURA, </a:t>
            </a:r>
          </a:p>
          <a:p>
            <a:pPr lvl="1"/>
            <a:r>
              <a:rPr lang="en-US" dirty="0" smtClean="0"/>
              <a:t>AS HABILIDADES DE LEITURA (do </a:t>
            </a:r>
            <a:r>
              <a:rPr lang="en-US" dirty="0" err="1" smtClean="0"/>
              <a:t>mundo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AS CIÊNCIAS, O TEATRO, A LITERATURA</a:t>
            </a:r>
          </a:p>
          <a:p>
            <a:pPr lvl="1"/>
            <a:r>
              <a:rPr lang="en-US" dirty="0" smtClean="0"/>
              <a:t>A HISTÓRIA INTERPRETADA E VALORIZADA, </a:t>
            </a:r>
          </a:p>
          <a:p>
            <a:pPr lvl="1"/>
            <a:r>
              <a:rPr lang="en-US" dirty="0" smtClean="0"/>
              <a:t>A MATEMÁTICA, 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941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MEDIADOR ENTRE O CONHECIMENTO INTELECTUAL  E A VIDA:</a:t>
            </a:r>
            <a:r>
              <a:rPr lang="en-US" dirty="0" smtClean="0">
                <a:solidFill>
                  <a:srgbClr val="FF0000"/>
                </a:solidFill>
              </a:rPr>
              <a:t> a </a:t>
            </a:r>
            <a:r>
              <a:rPr lang="en-US" dirty="0" err="1" smtClean="0">
                <a:solidFill>
                  <a:srgbClr val="FF0000"/>
                </a:solidFill>
              </a:rPr>
              <a:t>solidariedade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2807539"/>
            <a:ext cx="7556313" cy="3318624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A SOLIDARIEDADE </a:t>
            </a:r>
            <a:r>
              <a:rPr lang="en-US" sz="2800" dirty="0" err="1" smtClean="0"/>
              <a:t>É</a:t>
            </a:r>
            <a:r>
              <a:rPr lang="en-US" sz="2800" dirty="0" smtClean="0"/>
              <a:t> A DIMENSÃO DO SABER, DO SENTIR E DO FAZER QUE RECOMPÕE, DE MODO SÓLIDO, O DIÁLOGO ENTRE O SENTIDO DA VIDA E SEU INSTRUMENTAL COGNITIVO</a:t>
            </a:r>
          </a:p>
          <a:p>
            <a:r>
              <a:rPr lang="en-US" sz="2800" dirty="0" smtClean="0"/>
              <a:t>AS DISCIPLINAS HUMANAS E EXATAS TÊM QUE DIALOGAR TAMBEM… </a:t>
            </a:r>
            <a:r>
              <a:rPr lang="en-US" sz="2800" dirty="0" err="1" smtClean="0"/>
              <a:t>uma</a:t>
            </a:r>
            <a:r>
              <a:rPr lang="en-US" sz="2800" dirty="0" smtClean="0"/>
              <a:t> </a:t>
            </a:r>
            <a:r>
              <a:rPr lang="en-US" sz="2800" dirty="0" err="1" smtClean="0"/>
              <a:t>fazer</a:t>
            </a:r>
            <a:r>
              <a:rPr lang="en-US" sz="2800" dirty="0" smtClean="0"/>
              <a:t> </a:t>
            </a:r>
            <a:r>
              <a:rPr lang="en-US" sz="2800" dirty="0" err="1" smtClean="0"/>
              <a:t>perguntas</a:t>
            </a:r>
            <a:r>
              <a:rPr lang="en-US" sz="2800" dirty="0" smtClean="0"/>
              <a:t> e </a:t>
            </a:r>
            <a:r>
              <a:rPr lang="en-US" sz="2800" dirty="0" err="1" smtClean="0"/>
              <a:t>aprender</a:t>
            </a:r>
            <a:r>
              <a:rPr lang="en-US" sz="2800" dirty="0" smtClean="0"/>
              <a:t> com as </a:t>
            </a:r>
            <a:r>
              <a:rPr lang="en-US" sz="2800" dirty="0" err="1" smtClean="0"/>
              <a:t>outras</a:t>
            </a:r>
            <a:r>
              <a:rPr lang="en-US" sz="2800" dirty="0" smtClean="0"/>
              <a:t>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47747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NOSSO CONTINENTE</a:t>
            </a:r>
            <a:br>
              <a:rPr lang="en-US" dirty="0" smtClean="0"/>
            </a:br>
            <a:r>
              <a:rPr lang="en-US" dirty="0" smtClean="0"/>
              <a:t>INSOLIDÁRIO [??]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AMÉRICA LATINA SE DESCONHECE OU OS PAÍSES E CULTURAS SE DESINTERESSAM UNS PELOS OUTROS?</a:t>
            </a:r>
          </a:p>
          <a:p>
            <a:r>
              <a:rPr lang="en-US" dirty="0" smtClean="0"/>
              <a:t>TEMOS MUITO EM COMUM: </a:t>
            </a:r>
          </a:p>
          <a:p>
            <a:pPr lvl="1"/>
            <a:r>
              <a:rPr lang="en-US" dirty="0" err="1" smtClean="0"/>
              <a:t>Problemsa</a:t>
            </a:r>
            <a:endParaRPr lang="en-US" dirty="0" smtClean="0"/>
          </a:p>
          <a:p>
            <a:pPr lvl="1"/>
            <a:r>
              <a:rPr lang="en-US" dirty="0" err="1" smtClean="0"/>
              <a:t>Culturas</a:t>
            </a:r>
            <a:endParaRPr lang="en-US" dirty="0" smtClean="0"/>
          </a:p>
          <a:p>
            <a:pPr lvl="1"/>
            <a:r>
              <a:rPr lang="en-US" dirty="0" err="1" smtClean="0"/>
              <a:t>Criatividades</a:t>
            </a:r>
            <a:r>
              <a:rPr lang="en-US" dirty="0" smtClean="0"/>
              <a:t>….</a:t>
            </a:r>
          </a:p>
          <a:p>
            <a:r>
              <a:rPr lang="en-US" dirty="0" smtClean="0"/>
              <a:t>CONHECEMO-NOS POUCO: 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fazer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010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BASES CURRICULARES</a:t>
            </a:r>
            <a:br>
              <a:rPr lang="en-US" dirty="0" smtClean="0"/>
            </a:br>
            <a:r>
              <a:rPr lang="en-US" dirty="0" smtClean="0"/>
              <a:t>TRANSNACIONAIS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PROPOSTA FEITA NO CONTEXTO </a:t>
            </a:r>
          </a:p>
          <a:p>
            <a:r>
              <a:rPr lang="en-US" dirty="0" smtClean="0"/>
              <a:t>DA UNASUL, - [MERCOSUL ]</a:t>
            </a:r>
          </a:p>
          <a:p>
            <a:r>
              <a:rPr lang="en-US" dirty="0" smtClean="0"/>
              <a:t>CEPAL, </a:t>
            </a:r>
          </a:p>
          <a:p>
            <a:r>
              <a:rPr lang="en-US" dirty="0" smtClean="0"/>
              <a:t>CIDADES DE APRENDIZAGEM (UNESCO)</a:t>
            </a:r>
          </a:p>
          <a:p>
            <a:r>
              <a:rPr lang="en-US" dirty="0" smtClean="0"/>
              <a:t>CIDADES EDUCADORAS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PROPOSTA de um </a:t>
            </a:r>
            <a:r>
              <a:rPr lang="en-US" dirty="0" err="1" smtClean="0">
                <a:solidFill>
                  <a:srgbClr val="0000FF"/>
                </a:solidFill>
              </a:rPr>
              <a:t>currículo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transnacional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para</a:t>
            </a:r>
            <a:r>
              <a:rPr lang="en-US" dirty="0" smtClean="0">
                <a:solidFill>
                  <a:srgbClr val="0000FF"/>
                </a:solidFill>
              </a:rPr>
              <a:t> as </a:t>
            </a:r>
            <a:r>
              <a:rPr lang="en-US" dirty="0" err="1" smtClean="0">
                <a:solidFill>
                  <a:srgbClr val="0000FF"/>
                </a:solidFill>
              </a:rPr>
              <a:t>questões</a:t>
            </a:r>
            <a:r>
              <a:rPr lang="en-US" dirty="0" smtClean="0">
                <a:solidFill>
                  <a:srgbClr val="0000FF"/>
                </a:solidFill>
              </a:rPr>
              <a:t> de </a:t>
            </a:r>
            <a:r>
              <a:rPr lang="en-US" dirty="0" err="1" smtClean="0">
                <a:solidFill>
                  <a:srgbClr val="0000FF"/>
                </a:solidFill>
              </a:rPr>
              <a:t>formação</a:t>
            </a:r>
            <a:r>
              <a:rPr lang="en-US" dirty="0" smtClean="0">
                <a:solidFill>
                  <a:srgbClr val="0000FF"/>
                </a:solidFill>
              </a:rPr>
              <a:t> de </a:t>
            </a:r>
            <a:r>
              <a:rPr lang="en-US" dirty="0" err="1" smtClean="0">
                <a:solidFill>
                  <a:srgbClr val="0000FF"/>
                </a:solidFill>
              </a:rPr>
              <a:t>educadores</a:t>
            </a:r>
            <a:r>
              <a:rPr lang="en-US" dirty="0" smtClean="0">
                <a:solidFill>
                  <a:srgbClr val="0000FF"/>
                </a:solidFill>
              </a:rPr>
              <a:t>: </a:t>
            </a:r>
            <a:r>
              <a:rPr lang="en-US" dirty="0" err="1" smtClean="0">
                <a:solidFill>
                  <a:srgbClr val="0000FF"/>
                </a:solidFill>
              </a:rPr>
              <a:t>tecnologias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dirty="0" err="1" smtClean="0">
                <a:solidFill>
                  <a:srgbClr val="0000FF"/>
                </a:solidFill>
              </a:rPr>
              <a:t>financiamento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dirty="0" err="1" smtClean="0">
                <a:solidFill>
                  <a:srgbClr val="0000FF"/>
                </a:solidFill>
              </a:rPr>
              <a:t>mobilidade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dirty="0" err="1" smtClean="0">
                <a:solidFill>
                  <a:srgbClr val="0000FF"/>
                </a:solidFill>
              </a:rPr>
              <a:t>intercâmbios</a:t>
            </a:r>
            <a:r>
              <a:rPr lang="en-US" dirty="0" smtClean="0">
                <a:solidFill>
                  <a:srgbClr val="0000FF"/>
                </a:solidFill>
              </a:rPr>
              <a:t> e </a:t>
            </a:r>
            <a:r>
              <a:rPr lang="en-US" dirty="0" err="1" smtClean="0">
                <a:solidFill>
                  <a:srgbClr val="0000FF"/>
                </a:solidFill>
              </a:rPr>
              <a:t>pesquisas</a:t>
            </a:r>
            <a:r>
              <a:rPr lang="en-US" dirty="0" smtClean="0">
                <a:solidFill>
                  <a:srgbClr val="0000FF"/>
                </a:solidFill>
              </a:rPr>
              <a:t>.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956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QUESTÕES, DESAFIOS E PROBLEMAS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 </a:t>
            </a:r>
            <a:r>
              <a:rPr lang="en-US" dirty="0" err="1" smtClean="0"/>
              <a:t>usos</a:t>
            </a:r>
            <a:r>
              <a:rPr lang="en-US" dirty="0" smtClean="0"/>
              <a:t> das </a:t>
            </a:r>
            <a:r>
              <a:rPr lang="en-US" dirty="0" err="1" smtClean="0"/>
              <a:t>tecnologias</a:t>
            </a:r>
            <a:r>
              <a:rPr lang="en-US" dirty="0" smtClean="0"/>
              <a:t> da </a:t>
            </a:r>
            <a:r>
              <a:rPr lang="en-US" dirty="0" err="1" smtClean="0"/>
              <a:t>informaçao</a:t>
            </a:r>
            <a:r>
              <a:rPr lang="en-US" dirty="0" smtClean="0"/>
              <a:t>, </a:t>
            </a:r>
            <a:r>
              <a:rPr lang="en-US" dirty="0" err="1" smtClean="0"/>
              <a:t>redes</a:t>
            </a:r>
            <a:r>
              <a:rPr lang="en-US" dirty="0" smtClean="0"/>
              <a:t>, </a:t>
            </a:r>
            <a:r>
              <a:rPr lang="en-US" dirty="0" err="1" smtClean="0"/>
              <a:t>cultura</a:t>
            </a:r>
            <a:r>
              <a:rPr lang="en-US" dirty="0" smtClean="0"/>
              <a:t> digital e </a:t>
            </a:r>
            <a:r>
              <a:rPr lang="en-US" dirty="0" err="1" smtClean="0"/>
              <a:t>linguagem</a:t>
            </a:r>
            <a:r>
              <a:rPr lang="en-US" dirty="0" smtClean="0"/>
              <a:t>….</a:t>
            </a:r>
          </a:p>
          <a:p>
            <a:r>
              <a:rPr lang="en-US" dirty="0" err="1" smtClean="0"/>
              <a:t>Interculturas</a:t>
            </a:r>
            <a:r>
              <a:rPr lang="en-US" dirty="0" smtClean="0"/>
              <a:t> do </a:t>
            </a:r>
            <a:r>
              <a:rPr lang="en-US" dirty="0" err="1" smtClean="0"/>
              <a:t>continente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Avaliaçao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nova </a:t>
            </a:r>
            <a:r>
              <a:rPr lang="en-US" dirty="0" err="1" smtClean="0"/>
              <a:t>ótica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seja</a:t>
            </a:r>
            <a:r>
              <a:rPr lang="en-US" dirty="0" smtClean="0"/>
              <a:t> </a:t>
            </a:r>
            <a:r>
              <a:rPr lang="en-US" dirty="0" err="1" smtClean="0"/>
              <a:t>apenas</a:t>
            </a:r>
            <a:r>
              <a:rPr lang="en-US" dirty="0" smtClean="0"/>
              <a:t> da OCDE,</a:t>
            </a:r>
          </a:p>
          <a:p>
            <a:r>
              <a:rPr lang="en-US" dirty="0" err="1" smtClean="0"/>
              <a:t>Linguas</a:t>
            </a:r>
            <a:r>
              <a:rPr lang="en-US" dirty="0" smtClean="0"/>
              <a:t>,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SOLIDARIEDADE, </a:t>
            </a:r>
          </a:p>
          <a:p>
            <a:r>
              <a:rPr lang="en-US" dirty="0" err="1" smtClean="0"/>
              <a:t>Sustentabilidades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Inovaçoes</a:t>
            </a:r>
            <a:r>
              <a:rPr lang="en-US" dirty="0" smtClean="0"/>
              <a:t> </a:t>
            </a:r>
            <a:r>
              <a:rPr lang="en-US" dirty="0" err="1" smtClean="0"/>
              <a:t>sociais</a:t>
            </a:r>
            <a:r>
              <a:rPr lang="en-US" dirty="0" smtClean="0"/>
              <a:t>…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742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104</TotalTime>
  <Words>562</Words>
  <Application>Microsoft Macintosh PowerPoint</Application>
  <PresentationFormat>On-screen Show (4:3)</PresentationFormat>
  <Paragraphs>79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Advantage</vt:lpstr>
      <vt:lpstr>XIX Seminário internacional de aprendizagem e serviço solidário Bs. As. UCA </vt:lpstr>
      <vt:lpstr>Fernando Jose de Almeida professor da PUC-SP</vt:lpstr>
      <vt:lpstr>POLÍTICAS DE PROMOÇÃO da cidadania solidária </vt:lpstr>
      <vt:lpstr>POLÍTICAS CURRICULARES</vt:lpstr>
      <vt:lpstr>O QUE É O CONHECIMENTO PRÓPRIO DA ESCOLA?</vt:lpstr>
      <vt:lpstr>MEDIADOR ENTRE O CONHECIMENTO INTELECTUAL  E A VIDA: a solidariedade</vt:lpstr>
      <vt:lpstr>NOSSO CONTINENTE INSOLIDÁRIO [??]</vt:lpstr>
      <vt:lpstr>BASES CURRICULARES TRANSNACIONAIS</vt:lpstr>
      <vt:lpstr>QUESTÕES, DESAFIOS E PROBLEMAS</vt:lpstr>
      <vt:lpstr>POLÍTICA PÚBLICA CURRICULAR: caso SÃO PAULO</vt:lpstr>
      <vt:lpstr>IMPACTOS SOLIDÁRIOS</vt:lpstr>
      <vt:lpstr>Rumo a uma solidariedade planetária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XIX Seminário internacional de aprendizagem e serviço solidário Bs. As. UCA </dc:title>
  <dc:creator>Fernando Almeida</dc:creator>
  <cp:lastModifiedBy>Fernando Almeida</cp:lastModifiedBy>
  <cp:revision>9</cp:revision>
  <dcterms:created xsi:type="dcterms:W3CDTF">2016-08-26T10:39:01Z</dcterms:created>
  <dcterms:modified xsi:type="dcterms:W3CDTF">2016-08-26T12:27:33Z</dcterms:modified>
</cp:coreProperties>
</file>